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56" r:id="rId3"/>
    <p:sldId id="257" r:id="rId4"/>
    <p:sldId id="262" r:id="rId5"/>
    <p:sldId id="258" r:id="rId6"/>
    <p:sldId id="259" r:id="rId7"/>
    <p:sldId id="278" r:id="rId8"/>
    <p:sldId id="281" r:id="rId9"/>
    <p:sldId id="260" r:id="rId10"/>
    <p:sldId id="279" r:id="rId11"/>
    <p:sldId id="280" r:id="rId12"/>
    <p:sldId id="274" r:id="rId13"/>
    <p:sldId id="283" r:id="rId14"/>
    <p:sldId id="275" r:id="rId15"/>
    <p:sldId id="263" r:id="rId16"/>
    <p:sldId id="264" r:id="rId17"/>
    <p:sldId id="265" r:id="rId18"/>
    <p:sldId id="266" r:id="rId19"/>
    <p:sldId id="267" r:id="rId20"/>
    <p:sldId id="268" r:id="rId21"/>
    <p:sldId id="269" r:id="rId22"/>
    <p:sldId id="270" r:id="rId23"/>
    <p:sldId id="271" r:id="rId24"/>
    <p:sldId id="272" r:id="rId25"/>
    <p:sldId id="273" r:id="rId26"/>
    <p:sldId id="276" r:id="rId27"/>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1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43" autoAdjust="0"/>
    <p:restoredTop sz="94660"/>
  </p:normalViewPr>
  <p:slideViewPr>
    <p:cSldViewPr>
      <p:cViewPr>
        <p:scale>
          <a:sx n="75" d="100"/>
          <a:sy n="75" d="100"/>
        </p:scale>
        <p:origin x="-3750" y="-312"/>
      </p:cViewPr>
      <p:guideLst>
        <p:guide orient="horz" pos="312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3077282"/>
            <a:ext cx="5829300" cy="212336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96700"/>
            <a:ext cx="1543050" cy="845220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96700"/>
            <a:ext cx="4514850" cy="845220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6365523"/>
            <a:ext cx="5829300" cy="196744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311401"/>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311401"/>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94405"/>
            <a:ext cx="2256235" cy="167851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7"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934200"/>
            <a:ext cx="4114800" cy="81862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311401"/>
            <a:ext cx="6172200" cy="653750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9181395"/>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1/8/2014</a:t>
            </a:fld>
            <a:endParaRPr lang="en-US"/>
          </a:p>
        </p:txBody>
      </p:sp>
      <p:sp>
        <p:nvSpPr>
          <p:cNvPr id="5" name="Footer Placeholder 4"/>
          <p:cNvSpPr>
            <a:spLocks noGrp="1"/>
          </p:cNvSpPr>
          <p:nvPr>
            <p:ph type="ftr" sz="quarter" idx="3"/>
          </p:nvPr>
        </p:nvSpPr>
        <p:spPr>
          <a:xfrm>
            <a:off x="2343150" y="9181395"/>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9181395"/>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www.smartconversion.com/" TargetMode="External"/><Relationship Id="rId2" Type="http://schemas.openxmlformats.org/officeDocument/2006/relationships/hyperlink" Target="http://en.wikipedia.org/wiki/Main_Page" TargetMode="External"/><Relationship Id="rId1" Type="http://schemas.openxmlformats.org/officeDocument/2006/relationships/slideLayout" Target="../slideLayouts/slideLayout1.xml"/><Relationship Id="rId4" Type="http://schemas.openxmlformats.org/officeDocument/2006/relationships/hyperlink" Target="http://mathworld.wolfram.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0101" y="457200"/>
            <a:ext cx="4637808" cy="8186857"/>
          </a:xfrm>
          <a:prstGeom prst="rect">
            <a:avLst/>
          </a:prstGeom>
          <a:noFill/>
        </p:spPr>
        <p:txBody>
          <a:bodyPr wrap="none" lIns="91440" tIns="45720" rIns="91440" bIns="45720">
            <a:spAutoFit/>
          </a:bodyPr>
          <a:lstStyle/>
          <a:p>
            <a:pPr algn="ctr"/>
            <a:r>
              <a:rPr lang="en-US" sz="5400" b="1" dirty="0" smtClean="0">
                <a:latin typeface="Agency FB" pitchFamily="34" charset="0"/>
              </a:rPr>
              <a:t>Kendriya</a:t>
            </a:r>
            <a:r>
              <a:rPr lang="en-US" sz="5400" b="1" dirty="0">
                <a:latin typeface="Agency FB" pitchFamily="34" charset="0"/>
              </a:rPr>
              <a:t> </a:t>
            </a:r>
            <a:r>
              <a:rPr lang="en-US" sz="5400" b="1" dirty="0" smtClean="0">
                <a:latin typeface="Agency FB" pitchFamily="34" charset="0"/>
              </a:rPr>
              <a:t>Vidyalaya</a:t>
            </a:r>
          </a:p>
          <a:p>
            <a:pPr algn="ctr"/>
            <a:r>
              <a:rPr lang="en-US" sz="5400" b="1" dirty="0" smtClean="0">
                <a:latin typeface="Agency FB" pitchFamily="34" charset="0"/>
              </a:rPr>
              <a:t>ONGC </a:t>
            </a:r>
          </a:p>
          <a:p>
            <a:pPr algn="ctr"/>
            <a:endParaRPr lang="en-US" sz="5400" b="1" dirty="0" smtClean="0">
              <a:latin typeface="Agency FB" pitchFamily="34" charset="0"/>
            </a:endParaRPr>
          </a:p>
          <a:p>
            <a:pPr algn="ctr"/>
            <a:endParaRPr lang="en-US" sz="5400" b="1" dirty="0" smtClean="0">
              <a:latin typeface="Agency FB" pitchFamily="34" charset="0"/>
            </a:endParaRPr>
          </a:p>
          <a:p>
            <a:pPr algn="ctr"/>
            <a:endParaRPr lang="en-US" sz="5400" b="1" dirty="0">
              <a:latin typeface="Agency FB" pitchFamily="34" charset="0"/>
            </a:endParaRPr>
          </a:p>
          <a:p>
            <a:pPr algn="ctr"/>
            <a:r>
              <a:rPr lang="en-US" sz="5400" b="1" dirty="0" smtClean="0">
                <a:latin typeface="Agency FB" pitchFamily="34" charset="0"/>
              </a:rPr>
              <a:t>Computer Science</a:t>
            </a:r>
          </a:p>
          <a:p>
            <a:pPr algn="ctr"/>
            <a:r>
              <a:rPr lang="en-US" sz="2400" b="1" dirty="0" smtClean="0">
                <a:latin typeface="Agency FB" pitchFamily="34" charset="0"/>
              </a:rPr>
              <a:t>2013-14</a:t>
            </a:r>
          </a:p>
          <a:p>
            <a:pPr algn="ctr"/>
            <a:r>
              <a:rPr lang="en-US" sz="4400" b="1" dirty="0" smtClean="0">
                <a:latin typeface="Agency FB" pitchFamily="34" charset="0"/>
              </a:rPr>
              <a:t>Project</a:t>
            </a:r>
          </a:p>
          <a:p>
            <a:pPr algn="ctr"/>
            <a:endParaRPr lang="en-US" sz="1600" b="1" dirty="0" smtClean="0">
              <a:latin typeface="Agency FB" pitchFamily="34" charset="0"/>
            </a:endParaRPr>
          </a:p>
          <a:p>
            <a:pPr algn="ctr"/>
            <a:r>
              <a:rPr lang="en-US" sz="2400" b="1" dirty="0" smtClean="0">
                <a:latin typeface="Agency FB" pitchFamily="34" charset="0"/>
              </a:rPr>
              <a:t>By – Divya Mamgai</a:t>
            </a:r>
            <a:endParaRPr lang="en-US" sz="4000" b="1" dirty="0" smtClean="0">
              <a:latin typeface="Agency FB" pitchFamily="34" charset="0"/>
            </a:endParaRPr>
          </a:p>
          <a:p>
            <a:pPr algn="ctr"/>
            <a:endParaRPr lang="en-US" sz="4400" b="1" dirty="0">
              <a:latin typeface="Agency FB" pitchFamily="34" charset="0"/>
            </a:endParaRPr>
          </a:p>
          <a:p>
            <a:pPr algn="ctr"/>
            <a:endParaRPr lang="en-US" sz="4800" b="1" dirty="0">
              <a:latin typeface="Agency FB" pitchFamily="34" charset="0"/>
            </a:endParaRPr>
          </a:p>
        </p:txBody>
      </p:sp>
      <p:pic>
        <p:nvPicPr>
          <p:cNvPr id="13" name="Picture 12"/>
          <p:cNvPicPr/>
          <p:nvPr/>
        </p:nvPicPr>
        <p:blipFill>
          <a:blip r:embed="rId2" cstate="print"/>
          <a:srcRect l="2336"/>
          <a:stretch>
            <a:fillRect/>
          </a:stretch>
        </p:blipFill>
        <p:spPr bwMode="auto">
          <a:xfrm>
            <a:off x="2651918" y="2562225"/>
            <a:ext cx="1554163" cy="1933575"/>
          </a:xfrm>
          <a:prstGeom prst="rect">
            <a:avLst/>
          </a:prstGeom>
          <a:noFill/>
          <a:ln w="9525">
            <a:noFill/>
            <a:miter lim="800000"/>
            <a:headEnd/>
            <a:tailEnd/>
          </a:ln>
        </p:spPr>
      </p:pic>
      <p:pic>
        <p:nvPicPr>
          <p:cNvPr id="15" name="Picture 14" descr="C:\Users\abc\Desktop\Desktop\Temp\kvslogo1.jpg"/>
          <p:cNvPicPr/>
          <p:nvPr/>
        </p:nvPicPr>
        <p:blipFill>
          <a:blip r:embed="rId3" cstate="print"/>
          <a:srcRect/>
          <a:stretch>
            <a:fillRect/>
          </a:stretch>
        </p:blipFill>
        <p:spPr bwMode="auto">
          <a:xfrm>
            <a:off x="2289810" y="7391400"/>
            <a:ext cx="2278380" cy="2038350"/>
          </a:xfrm>
          <a:prstGeom prst="rect">
            <a:avLst/>
          </a:prstGeom>
          <a:noFill/>
          <a:ln w="9525">
            <a:noFill/>
            <a:miter lim="800000"/>
            <a:headEnd/>
            <a:tailEnd/>
          </a:ln>
        </p:spPr>
      </p:pic>
    </p:spTree>
    <p:extLst>
      <p:ext uri="{BB962C8B-B14F-4D97-AF65-F5344CB8AC3E}">
        <p14:creationId xmlns:p14="http://schemas.microsoft.com/office/powerpoint/2010/main" val="930605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ln w="25400">
                  <a:noFill/>
                </a:ln>
                <a:solidFill>
                  <a:schemeClr val="tx1">
                    <a:lumMod val="75000"/>
                    <a:lumOff val="25000"/>
                  </a:schemeClr>
                </a:solidFill>
                <a:latin typeface="Agency FB" pitchFamily="34" charset="0"/>
              </a:rPr>
              <a:t>System Design And Development</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Language </a:t>
            </a:r>
            <a:r>
              <a:rPr lang="en-US" sz="2800" b="1" dirty="0" smtClean="0">
                <a:solidFill>
                  <a:schemeClr val="tx1"/>
                </a:solidFill>
                <a:latin typeface="Agency FB" pitchFamily="34" charset="0"/>
              </a:rPr>
              <a:t>Description</a:t>
            </a:r>
          </a:p>
          <a:p>
            <a:endParaRPr lang="en-US" sz="1200" b="1" dirty="0" smtClean="0">
              <a:solidFill>
                <a:schemeClr val="tx1"/>
              </a:solidFill>
              <a:latin typeface="Agency FB" pitchFamily="34" charset="0"/>
            </a:endParaRPr>
          </a:p>
          <a:p>
            <a:r>
              <a:rPr lang="en-US" sz="1600" b="1" dirty="0">
                <a:solidFill>
                  <a:schemeClr val="tx1"/>
                </a:solidFill>
                <a:latin typeface="Agency FB" pitchFamily="34" charset="0"/>
              </a:rPr>
              <a:t>C++ (pronounced see plus plus) is a programming language that is general purpose, statically typed, free-form, multi-paradigm and compiled. It is regarded as an intermediate-level language, as it comprises both high-level and low-level language features</a:t>
            </a:r>
            <a:r>
              <a:rPr lang="en-US" sz="1600" b="1" dirty="0" smtClean="0">
                <a:solidFill>
                  <a:schemeClr val="tx1"/>
                </a:solidFill>
                <a:latin typeface="Agency FB" pitchFamily="34" charset="0"/>
              </a:rPr>
              <a:t>. </a:t>
            </a:r>
            <a:r>
              <a:rPr lang="en-US" sz="1600" b="1" dirty="0">
                <a:solidFill>
                  <a:schemeClr val="tx1"/>
                </a:solidFill>
                <a:latin typeface="Agency FB" pitchFamily="34" charset="0"/>
              </a:rPr>
              <a:t>Developed by Bjarne Stroustrup starting in 1979 at Bell Labs, C++ was originally named C with Classes, adding object oriented features, such as classes, and other enhancements to the C programming language. The language was renamed C++ in 1983</a:t>
            </a:r>
            <a:r>
              <a:rPr lang="en-US" sz="1600" b="1" dirty="0" smtClean="0">
                <a:solidFill>
                  <a:schemeClr val="tx1"/>
                </a:solidFill>
                <a:latin typeface="Agency FB" pitchFamily="34" charset="0"/>
              </a:rPr>
              <a:t>, </a:t>
            </a:r>
            <a:r>
              <a:rPr lang="en-US" sz="1600" b="1" dirty="0">
                <a:solidFill>
                  <a:schemeClr val="tx1"/>
                </a:solidFill>
                <a:latin typeface="Agency FB" pitchFamily="34" charset="0"/>
              </a:rPr>
              <a:t>as a pun involving the increment operator.</a:t>
            </a:r>
          </a:p>
          <a:p>
            <a:r>
              <a:rPr lang="en-US" sz="1600" b="1" dirty="0">
                <a:solidFill>
                  <a:schemeClr val="tx1"/>
                </a:solidFill>
                <a:latin typeface="Agency FB" pitchFamily="34" charset="0"/>
              </a:rPr>
              <a:t>C++ is one of the most popular programming </a:t>
            </a:r>
            <a:r>
              <a:rPr lang="en-US" sz="1600" b="1" dirty="0" smtClean="0">
                <a:solidFill>
                  <a:schemeClr val="tx1"/>
                </a:solidFill>
                <a:latin typeface="Agency FB" pitchFamily="34" charset="0"/>
              </a:rPr>
              <a:t>languages and </a:t>
            </a:r>
            <a:r>
              <a:rPr lang="en-US" sz="1600" b="1" dirty="0">
                <a:solidFill>
                  <a:schemeClr val="tx1"/>
                </a:solidFill>
                <a:latin typeface="Agency FB" pitchFamily="34" charset="0"/>
              </a:rPr>
              <a:t>is implemented on a wide variety of hardware and operating system platforms. As an efficient compiler to native code, its application domains include systems software, application software, device drivers, embedded software, high-performance server and client applications, and entertainment software such as video games</a:t>
            </a:r>
            <a:r>
              <a:rPr lang="en-US" sz="1600" b="1" dirty="0" smtClean="0">
                <a:solidFill>
                  <a:schemeClr val="tx1"/>
                </a:solidFill>
                <a:latin typeface="Agency FB" pitchFamily="34" charset="0"/>
              </a:rPr>
              <a:t>. </a:t>
            </a:r>
            <a:r>
              <a:rPr lang="en-US" sz="1600" b="1" dirty="0">
                <a:solidFill>
                  <a:schemeClr val="tx1"/>
                </a:solidFill>
                <a:latin typeface="Agency FB" pitchFamily="34" charset="0"/>
              </a:rPr>
              <a:t>Several groups provide both free and proprietary C++ compiler software, including the GNU Project, LLVM, Microsoft and Intel. C++ has greatly influenced many other popular programming languages, most notably C</a:t>
            </a:r>
            <a:r>
              <a:rPr lang="en-US" sz="1600" b="1" dirty="0" smtClean="0">
                <a:solidFill>
                  <a:schemeClr val="tx1"/>
                </a:solidFill>
                <a:latin typeface="Agency FB" pitchFamily="34" charset="0"/>
              </a:rPr>
              <a:t># </a:t>
            </a:r>
            <a:r>
              <a:rPr lang="en-US" sz="1600" b="1" dirty="0">
                <a:solidFill>
                  <a:schemeClr val="tx1"/>
                </a:solidFill>
                <a:latin typeface="Agency FB" pitchFamily="34" charset="0"/>
              </a:rPr>
              <a:t>and Java</a:t>
            </a:r>
            <a:r>
              <a:rPr lang="en-US" sz="1600" b="1" dirty="0" smtClean="0">
                <a:solidFill>
                  <a:schemeClr val="tx1"/>
                </a:solidFill>
                <a:latin typeface="Agency FB" pitchFamily="34" charset="0"/>
              </a:rPr>
              <a:t>.</a:t>
            </a:r>
          </a:p>
          <a:p>
            <a:endParaRPr lang="en-US" sz="1600" b="1" dirty="0">
              <a:solidFill>
                <a:schemeClr val="tx1"/>
              </a:solidFill>
              <a:latin typeface="Agency FB" pitchFamily="34" charset="0"/>
            </a:endParaRPr>
          </a:p>
          <a:p>
            <a:r>
              <a:rPr lang="en-US" sz="1600" b="1" dirty="0">
                <a:solidFill>
                  <a:schemeClr val="tx1"/>
                </a:solidFill>
                <a:latin typeface="Agency FB" pitchFamily="34" charset="0"/>
              </a:rPr>
              <a:t>The language began as enhancements to C, first adding classes, then virtual functions, operator overloading, multiple inheritance, templates and exception handling, among other features. After years of development, the C++ programming language standard was ratified in 1998 as ISO/IEC 14882:1998. The standard was amended by the 2003 technical corrigendum, ISO/IEC 14882:2003. The current standard extending C++ with new features was ratified and published by ISO in September 2011 as ISO/IEC 14882:2011 (informally known as C++11</a:t>
            </a:r>
            <a:r>
              <a:rPr lang="en-US" sz="1600" b="1" dirty="0" smtClean="0">
                <a:solidFill>
                  <a:schemeClr val="tx1"/>
                </a:solidFill>
                <a:latin typeface="Agency FB" pitchFamily="34" charset="0"/>
              </a:rPr>
              <a:t>).</a:t>
            </a:r>
          </a:p>
          <a:p>
            <a:endParaRPr lang="en-US" sz="1400" b="1" dirty="0">
              <a:solidFill>
                <a:schemeClr val="tx1"/>
              </a:solidFill>
              <a:latin typeface="Agency FB" pitchFamily="34" charset="0"/>
            </a:endParaRPr>
          </a:p>
          <a:p>
            <a:endParaRPr lang="en-US" sz="1400" b="1" dirty="0">
              <a:solidFill>
                <a:schemeClr val="tx1"/>
              </a:solidFill>
              <a:latin typeface="Agency FB" pitchFamily="34" charset="0"/>
            </a:endParaRPr>
          </a:p>
          <a:p>
            <a:pPr marL="342900" indent="-342900">
              <a:buFont typeface="+mj-lt"/>
              <a:buAutoNum type="arabicPeriod"/>
            </a:pPr>
            <a:endParaRPr lang="en-US" b="1" dirty="0">
              <a:solidFill>
                <a:schemeClr val="tx1"/>
              </a:solidFill>
              <a:latin typeface="Agency FB" pitchFamily="34" charset="0"/>
            </a:endParaRPr>
          </a:p>
        </p:txBody>
      </p:sp>
    </p:spTree>
    <p:extLst>
      <p:ext uri="{BB962C8B-B14F-4D97-AF65-F5344CB8AC3E}">
        <p14:creationId xmlns:p14="http://schemas.microsoft.com/office/powerpoint/2010/main" val="1989389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ln w="25400">
                  <a:noFill/>
                </a:ln>
                <a:solidFill>
                  <a:schemeClr val="tx1">
                    <a:lumMod val="75000"/>
                    <a:lumOff val="25000"/>
                  </a:schemeClr>
                </a:solidFill>
                <a:latin typeface="Agency FB" pitchFamily="34" charset="0"/>
              </a:rPr>
              <a:t>System Design And Development</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solidFill>
                  <a:schemeClr val="tx1"/>
                </a:solidFill>
                <a:latin typeface="Agency FB" pitchFamily="34" charset="0"/>
              </a:rPr>
              <a:t>Platform Development</a:t>
            </a:r>
          </a:p>
          <a:p>
            <a:r>
              <a:rPr lang="en-US" sz="2800" b="1" dirty="0" smtClean="0">
                <a:solidFill>
                  <a:schemeClr val="tx1"/>
                </a:solidFill>
                <a:latin typeface="Agency FB" pitchFamily="34" charset="0"/>
              </a:rPr>
              <a:t/>
            </a:r>
            <a:br>
              <a:rPr lang="en-US" sz="2800" b="1" dirty="0" smtClean="0">
                <a:solidFill>
                  <a:schemeClr val="tx1"/>
                </a:solidFill>
                <a:latin typeface="Agency FB" pitchFamily="34" charset="0"/>
              </a:rPr>
            </a:br>
            <a:r>
              <a:rPr lang="en-US" b="1" dirty="0" smtClean="0">
                <a:solidFill>
                  <a:schemeClr val="tx1"/>
                </a:solidFill>
                <a:latin typeface="Agency FB" pitchFamily="34" charset="0"/>
              </a:rPr>
              <a:t>Bloodshed Dev-C++ is a full-featured Integrated Development Environment (IDE) for the C/C++ programming language. It uses </a:t>
            </a:r>
            <a:r>
              <a:rPr lang="en-US" b="1" dirty="0" err="1" smtClean="0">
                <a:solidFill>
                  <a:schemeClr val="tx1"/>
                </a:solidFill>
                <a:latin typeface="Agency FB" pitchFamily="34" charset="0"/>
              </a:rPr>
              <a:t>Mingw</a:t>
            </a:r>
            <a:r>
              <a:rPr lang="en-US" b="1" dirty="0" smtClean="0">
                <a:solidFill>
                  <a:schemeClr val="tx1"/>
                </a:solidFill>
                <a:latin typeface="Agency FB" pitchFamily="34" charset="0"/>
              </a:rPr>
              <a:t> port of GCC (GNU Compiler Collection) as it's compiler. Dev-C++ can also be used in combination with </a:t>
            </a:r>
            <a:r>
              <a:rPr lang="en-US" b="1" dirty="0" err="1" smtClean="0">
                <a:solidFill>
                  <a:schemeClr val="tx1"/>
                </a:solidFill>
                <a:latin typeface="Agency FB" pitchFamily="34" charset="0"/>
              </a:rPr>
              <a:t>Cygwin</a:t>
            </a:r>
            <a:r>
              <a:rPr lang="en-US" b="1" dirty="0" smtClean="0">
                <a:solidFill>
                  <a:schemeClr val="tx1"/>
                </a:solidFill>
                <a:latin typeface="Agency FB" pitchFamily="34" charset="0"/>
              </a:rPr>
              <a:t> or any other GCC based compiler.</a:t>
            </a:r>
            <a:br>
              <a:rPr lang="en-US" b="1" dirty="0" smtClean="0">
                <a:solidFill>
                  <a:schemeClr val="tx1"/>
                </a:solidFill>
                <a:latin typeface="Agency FB" pitchFamily="34" charset="0"/>
              </a:rPr>
            </a:br>
            <a:r>
              <a:rPr lang="en-US" b="1" dirty="0" smtClean="0">
                <a:solidFill>
                  <a:schemeClr val="tx1"/>
                </a:solidFill>
                <a:latin typeface="Agency FB" pitchFamily="34" charset="0"/>
              </a:rPr>
              <a:t/>
            </a:r>
            <a:br>
              <a:rPr lang="en-US" b="1" dirty="0" smtClean="0">
                <a:solidFill>
                  <a:schemeClr val="tx1"/>
                </a:solidFill>
                <a:latin typeface="Agency FB" pitchFamily="34" charset="0"/>
              </a:rPr>
            </a:br>
            <a:r>
              <a:rPr lang="en-US" b="1" dirty="0" smtClean="0">
                <a:solidFill>
                  <a:schemeClr val="tx1"/>
                </a:solidFill>
                <a:latin typeface="Agency FB" pitchFamily="34" charset="0"/>
              </a:rPr>
              <a:t>Features are :</a:t>
            </a:r>
            <a:br>
              <a:rPr lang="en-US" b="1" dirty="0" smtClean="0">
                <a:solidFill>
                  <a:schemeClr val="tx1"/>
                </a:solidFill>
                <a:latin typeface="Agency FB" pitchFamily="34" charset="0"/>
              </a:rPr>
            </a:br>
            <a:r>
              <a:rPr lang="en-US" b="1" dirty="0" smtClean="0">
                <a:solidFill>
                  <a:schemeClr val="tx1"/>
                </a:solidFill>
                <a:latin typeface="Agency FB" pitchFamily="34" charset="0"/>
              </a:rPr>
              <a:t/>
            </a:r>
            <a:br>
              <a:rPr lang="en-US" b="1" dirty="0" smtClean="0">
                <a:solidFill>
                  <a:schemeClr val="tx1"/>
                </a:solidFill>
                <a:latin typeface="Agency FB" pitchFamily="34" charset="0"/>
              </a:rPr>
            </a:br>
            <a:r>
              <a:rPr lang="en-US" b="1" dirty="0" smtClean="0">
                <a:solidFill>
                  <a:schemeClr val="tx1"/>
                </a:solidFill>
                <a:latin typeface="Agency FB" pitchFamily="34" charset="0"/>
              </a:rPr>
              <a:t>- Support GCC-based compilers</a:t>
            </a:r>
            <a:br>
              <a:rPr lang="en-US" b="1" dirty="0" smtClean="0">
                <a:solidFill>
                  <a:schemeClr val="tx1"/>
                </a:solidFill>
                <a:latin typeface="Agency FB" pitchFamily="34" charset="0"/>
              </a:rPr>
            </a:br>
            <a:r>
              <a:rPr lang="en-US" b="1" dirty="0" smtClean="0">
                <a:solidFill>
                  <a:schemeClr val="tx1"/>
                </a:solidFill>
                <a:latin typeface="Agency FB" pitchFamily="34" charset="0"/>
              </a:rPr>
              <a:t>- Integrated debugging (using GDB)</a:t>
            </a:r>
            <a:br>
              <a:rPr lang="en-US" b="1" dirty="0" smtClean="0">
                <a:solidFill>
                  <a:schemeClr val="tx1"/>
                </a:solidFill>
                <a:latin typeface="Agency FB" pitchFamily="34" charset="0"/>
              </a:rPr>
            </a:br>
            <a:r>
              <a:rPr lang="en-US" b="1" dirty="0" smtClean="0">
                <a:solidFill>
                  <a:schemeClr val="tx1"/>
                </a:solidFill>
                <a:latin typeface="Agency FB" pitchFamily="34" charset="0"/>
              </a:rPr>
              <a:t>- Project Manager</a:t>
            </a:r>
            <a:br>
              <a:rPr lang="en-US" b="1" dirty="0" smtClean="0">
                <a:solidFill>
                  <a:schemeClr val="tx1"/>
                </a:solidFill>
                <a:latin typeface="Agency FB" pitchFamily="34" charset="0"/>
              </a:rPr>
            </a:br>
            <a:r>
              <a:rPr lang="en-US" b="1" dirty="0" smtClean="0">
                <a:solidFill>
                  <a:schemeClr val="tx1"/>
                </a:solidFill>
                <a:latin typeface="Agency FB" pitchFamily="34" charset="0"/>
              </a:rPr>
              <a:t>- Customizable syntax highlighting editor</a:t>
            </a:r>
            <a:br>
              <a:rPr lang="en-US" b="1" dirty="0" smtClean="0">
                <a:solidFill>
                  <a:schemeClr val="tx1"/>
                </a:solidFill>
                <a:latin typeface="Agency FB" pitchFamily="34" charset="0"/>
              </a:rPr>
            </a:br>
            <a:r>
              <a:rPr lang="en-US" b="1" dirty="0" smtClean="0">
                <a:solidFill>
                  <a:schemeClr val="tx1"/>
                </a:solidFill>
                <a:latin typeface="Agency FB" pitchFamily="34" charset="0"/>
              </a:rPr>
              <a:t>- Class Browser</a:t>
            </a:r>
            <a:br>
              <a:rPr lang="en-US" b="1" dirty="0" smtClean="0">
                <a:solidFill>
                  <a:schemeClr val="tx1"/>
                </a:solidFill>
                <a:latin typeface="Agency FB" pitchFamily="34" charset="0"/>
              </a:rPr>
            </a:br>
            <a:r>
              <a:rPr lang="en-US" b="1" dirty="0" smtClean="0">
                <a:solidFill>
                  <a:schemeClr val="tx1"/>
                </a:solidFill>
                <a:latin typeface="Agency FB" pitchFamily="34" charset="0"/>
              </a:rPr>
              <a:t>- Code Completion</a:t>
            </a:r>
            <a:br>
              <a:rPr lang="en-US" b="1" dirty="0" smtClean="0">
                <a:solidFill>
                  <a:schemeClr val="tx1"/>
                </a:solidFill>
                <a:latin typeface="Agency FB" pitchFamily="34" charset="0"/>
              </a:rPr>
            </a:br>
            <a:r>
              <a:rPr lang="en-US" b="1" dirty="0" smtClean="0">
                <a:solidFill>
                  <a:schemeClr val="tx1"/>
                </a:solidFill>
                <a:latin typeface="Agency FB" pitchFamily="34" charset="0"/>
              </a:rPr>
              <a:t>- Function listing</a:t>
            </a:r>
            <a:br>
              <a:rPr lang="en-US" b="1" dirty="0" smtClean="0">
                <a:solidFill>
                  <a:schemeClr val="tx1"/>
                </a:solidFill>
                <a:latin typeface="Agency FB" pitchFamily="34" charset="0"/>
              </a:rPr>
            </a:br>
            <a:r>
              <a:rPr lang="en-US" b="1" dirty="0" smtClean="0">
                <a:solidFill>
                  <a:schemeClr val="tx1"/>
                </a:solidFill>
                <a:latin typeface="Agency FB" pitchFamily="34" charset="0"/>
              </a:rPr>
              <a:t>- Profiling support</a:t>
            </a:r>
            <a:br>
              <a:rPr lang="en-US" b="1" dirty="0" smtClean="0">
                <a:solidFill>
                  <a:schemeClr val="tx1"/>
                </a:solidFill>
                <a:latin typeface="Agency FB" pitchFamily="34" charset="0"/>
              </a:rPr>
            </a:br>
            <a:r>
              <a:rPr lang="en-US" b="1" dirty="0" smtClean="0">
                <a:solidFill>
                  <a:schemeClr val="tx1"/>
                </a:solidFill>
                <a:latin typeface="Agency FB" pitchFamily="34" charset="0"/>
              </a:rPr>
              <a:t>- Quickly create Windows, console, static libraries and DLLs</a:t>
            </a:r>
            <a:br>
              <a:rPr lang="en-US" b="1" dirty="0" smtClean="0">
                <a:solidFill>
                  <a:schemeClr val="tx1"/>
                </a:solidFill>
                <a:latin typeface="Agency FB" pitchFamily="34" charset="0"/>
              </a:rPr>
            </a:br>
            <a:r>
              <a:rPr lang="en-US" b="1" dirty="0" smtClean="0">
                <a:solidFill>
                  <a:schemeClr val="tx1"/>
                </a:solidFill>
                <a:latin typeface="Agency FB" pitchFamily="34" charset="0"/>
              </a:rPr>
              <a:t>- Support of templates for creating your own project types</a:t>
            </a:r>
            <a:br>
              <a:rPr lang="en-US" b="1" dirty="0" smtClean="0">
                <a:solidFill>
                  <a:schemeClr val="tx1"/>
                </a:solidFill>
                <a:latin typeface="Agency FB" pitchFamily="34" charset="0"/>
              </a:rPr>
            </a:br>
            <a:r>
              <a:rPr lang="en-US" b="1" dirty="0" smtClean="0">
                <a:solidFill>
                  <a:schemeClr val="tx1"/>
                </a:solidFill>
                <a:latin typeface="Agency FB" pitchFamily="34" charset="0"/>
              </a:rPr>
              <a:t>- </a:t>
            </a:r>
            <a:r>
              <a:rPr lang="en-US" b="1" dirty="0" err="1" smtClean="0">
                <a:solidFill>
                  <a:schemeClr val="tx1"/>
                </a:solidFill>
                <a:latin typeface="Agency FB" pitchFamily="34" charset="0"/>
              </a:rPr>
              <a:t>Makefile</a:t>
            </a:r>
            <a:r>
              <a:rPr lang="en-US" b="1" dirty="0" smtClean="0">
                <a:solidFill>
                  <a:schemeClr val="tx1"/>
                </a:solidFill>
                <a:latin typeface="Agency FB" pitchFamily="34" charset="0"/>
              </a:rPr>
              <a:t> creation</a:t>
            </a:r>
            <a:br>
              <a:rPr lang="en-US" b="1" dirty="0" smtClean="0">
                <a:solidFill>
                  <a:schemeClr val="tx1"/>
                </a:solidFill>
                <a:latin typeface="Agency FB" pitchFamily="34" charset="0"/>
              </a:rPr>
            </a:br>
            <a:r>
              <a:rPr lang="en-US" b="1" dirty="0" smtClean="0">
                <a:solidFill>
                  <a:schemeClr val="tx1"/>
                </a:solidFill>
                <a:latin typeface="Agency FB" pitchFamily="34" charset="0"/>
              </a:rPr>
              <a:t>- Edit and compile Resource files</a:t>
            </a:r>
            <a:br>
              <a:rPr lang="en-US" b="1" dirty="0" smtClean="0">
                <a:solidFill>
                  <a:schemeClr val="tx1"/>
                </a:solidFill>
                <a:latin typeface="Agency FB" pitchFamily="34" charset="0"/>
              </a:rPr>
            </a:br>
            <a:r>
              <a:rPr lang="en-US" b="1" dirty="0" smtClean="0">
                <a:solidFill>
                  <a:schemeClr val="tx1"/>
                </a:solidFill>
                <a:latin typeface="Agency FB" pitchFamily="34" charset="0"/>
              </a:rPr>
              <a:t>- Tool Manager</a:t>
            </a:r>
            <a:br>
              <a:rPr lang="en-US" b="1" dirty="0" smtClean="0">
                <a:solidFill>
                  <a:schemeClr val="tx1"/>
                </a:solidFill>
                <a:latin typeface="Agency FB" pitchFamily="34" charset="0"/>
              </a:rPr>
            </a:br>
            <a:r>
              <a:rPr lang="en-US" b="1" dirty="0" smtClean="0">
                <a:solidFill>
                  <a:schemeClr val="tx1"/>
                </a:solidFill>
                <a:latin typeface="Agency FB" pitchFamily="34" charset="0"/>
              </a:rPr>
              <a:t>- Print support</a:t>
            </a:r>
            <a:br>
              <a:rPr lang="en-US" b="1" dirty="0" smtClean="0">
                <a:solidFill>
                  <a:schemeClr val="tx1"/>
                </a:solidFill>
                <a:latin typeface="Agency FB" pitchFamily="34" charset="0"/>
              </a:rPr>
            </a:br>
            <a:r>
              <a:rPr lang="en-US" b="1" dirty="0" smtClean="0">
                <a:solidFill>
                  <a:schemeClr val="tx1"/>
                </a:solidFill>
                <a:latin typeface="Agency FB" pitchFamily="34" charset="0"/>
              </a:rPr>
              <a:t>- Find and replace facilities</a:t>
            </a:r>
            <a:br>
              <a:rPr lang="en-US" b="1" dirty="0" smtClean="0">
                <a:solidFill>
                  <a:schemeClr val="tx1"/>
                </a:solidFill>
                <a:latin typeface="Agency FB" pitchFamily="34" charset="0"/>
              </a:rPr>
            </a:br>
            <a:r>
              <a:rPr lang="en-US" b="1" dirty="0" smtClean="0">
                <a:solidFill>
                  <a:schemeClr val="tx1"/>
                </a:solidFill>
                <a:latin typeface="Agency FB" pitchFamily="34" charset="0"/>
              </a:rPr>
              <a:t>- CVS support </a:t>
            </a:r>
            <a:br>
              <a:rPr lang="en-US" b="1" dirty="0" smtClean="0">
                <a:solidFill>
                  <a:schemeClr val="tx1"/>
                </a:solidFill>
                <a:latin typeface="Agency FB" pitchFamily="34" charset="0"/>
              </a:rPr>
            </a:br>
            <a:endParaRPr lang="en-US" sz="2800" b="1" dirty="0" smtClean="0">
              <a:solidFill>
                <a:schemeClr val="tx1"/>
              </a:solidFill>
              <a:latin typeface="Agency FB" pitchFamily="34" charset="0"/>
            </a:endParaRPr>
          </a:p>
          <a:p>
            <a:endParaRPr lang="en-US" b="1" dirty="0">
              <a:solidFill>
                <a:schemeClr val="tx1"/>
              </a:solidFill>
              <a:latin typeface="Agency FB" pitchFamily="34" charset="0"/>
            </a:endParaRPr>
          </a:p>
        </p:txBody>
      </p:sp>
    </p:spTree>
    <p:extLst>
      <p:ext uri="{BB962C8B-B14F-4D97-AF65-F5344CB8AC3E}">
        <p14:creationId xmlns:p14="http://schemas.microsoft.com/office/powerpoint/2010/main" val="19893895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600" b="1" dirty="0">
                <a:ln w="25400">
                  <a:noFill/>
                </a:ln>
                <a:solidFill>
                  <a:schemeClr val="tx1">
                    <a:lumMod val="75000"/>
                    <a:lumOff val="25000"/>
                  </a:schemeClr>
                </a:solidFill>
                <a:latin typeface="Agency FB" pitchFamily="34" charset="0"/>
              </a:rPr>
              <a:t>System Testing</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Button </a:t>
            </a:r>
            <a:r>
              <a:rPr lang="en-US" sz="2800" b="1" dirty="0" smtClean="0">
                <a:solidFill>
                  <a:schemeClr val="tx1"/>
                </a:solidFill>
                <a:latin typeface="Agency FB" pitchFamily="34" charset="0"/>
              </a:rPr>
              <a:t>Input</a:t>
            </a:r>
            <a:endParaRPr lang="en-US" b="1" dirty="0">
              <a:solidFill>
                <a:schemeClr val="tx1"/>
              </a:solidFill>
              <a:latin typeface="Agency FB" pitchFamily="34" charset="0"/>
            </a:endParaRPr>
          </a:p>
          <a:p>
            <a:r>
              <a:rPr lang="en-US" b="1" dirty="0" smtClean="0">
                <a:solidFill>
                  <a:schemeClr val="tx1"/>
                </a:solidFill>
                <a:latin typeface="Agency FB" pitchFamily="34" charset="0"/>
              </a:rPr>
              <a:t>On pressing a certain key the desired output is always obtained.</a:t>
            </a:r>
          </a:p>
          <a:p>
            <a:endParaRPr lang="en-US" b="1" dirty="0">
              <a:solidFill>
                <a:schemeClr val="tx1"/>
              </a:solidFill>
              <a:latin typeface="Agency FB" pitchFamily="34" charset="0"/>
            </a:endParaRPr>
          </a:p>
          <a:p>
            <a:r>
              <a:rPr lang="en-US" sz="2800" b="1" dirty="0" smtClean="0">
                <a:solidFill>
                  <a:schemeClr val="tx1"/>
                </a:solidFill>
                <a:latin typeface="Agency FB" pitchFamily="34" charset="0"/>
              </a:rPr>
              <a:t>Data Input</a:t>
            </a:r>
            <a:endParaRPr lang="en-US" b="1" dirty="0">
              <a:solidFill>
                <a:schemeClr val="tx1"/>
              </a:solidFill>
              <a:latin typeface="Agency FB" pitchFamily="34" charset="0"/>
            </a:endParaRPr>
          </a:p>
          <a:p>
            <a:r>
              <a:rPr lang="en-US" b="1" dirty="0" smtClean="0">
                <a:solidFill>
                  <a:schemeClr val="tx1"/>
                </a:solidFill>
                <a:latin typeface="Agency FB" pitchFamily="34" charset="0"/>
              </a:rPr>
              <a:t>Only the required keys are responding for data input, which makes </a:t>
            </a:r>
            <a:r>
              <a:rPr lang="en-US" b="1" dirty="0" err="1" smtClean="0">
                <a:solidFill>
                  <a:schemeClr val="tx1"/>
                </a:solidFill>
                <a:latin typeface="Agency FB" pitchFamily="34" charset="0"/>
              </a:rPr>
              <a:t>makes</a:t>
            </a:r>
            <a:r>
              <a:rPr lang="en-US" b="1" dirty="0" smtClean="0">
                <a:solidFill>
                  <a:schemeClr val="tx1"/>
                </a:solidFill>
                <a:latin typeface="Agency FB" pitchFamily="34" charset="0"/>
              </a:rPr>
              <a:t> the program robust and bug free.</a:t>
            </a:r>
          </a:p>
          <a:p>
            <a:endParaRPr lang="en-US" b="1" dirty="0">
              <a:solidFill>
                <a:schemeClr val="tx1"/>
              </a:solidFill>
              <a:latin typeface="Agency FB" pitchFamily="34" charset="0"/>
            </a:endParaRPr>
          </a:p>
          <a:p>
            <a:r>
              <a:rPr lang="en-US" sz="2800" b="1" dirty="0" smtClean="0">
                <a:solidFill>
                  <a:schemeClr val="tx1"/>
                </a:solidFill>
                <a:latin typeface="Agency FB" pitchFamily="34" charset="0"/>
              </a:rPr>
              <a:t>About Data Generation</a:t>
            </a:r>
            <a:endParaRPr lang="en-US" b="1" dirty="0">
              <a:solidFill>
                <a:schemeClr val="tx1"/>
              </a:solidFill>
              <a:latin typeface="Agency FB" pitchFamily="34" charset="0"/>
            </a:endParaRPr>
          </a:p>
          <a:p>
            <a:r>
              <a:rPr lang="en-US" b="1" dirty="0" smtClean="0">
                <a:solidFill>
                  <a:schemeClr val="tx1"/>
                </a:solidFill>
                <a:latin typeface="Agency FB" pitchFamily="34" charset="0"/>
              </a:rPr>
              <a:t>The About Data is been correctly generated using the </a:t>
            </a:r>
            <a:r>
              <a:rPr lang="en-US" b="1" dirty="0" err="1" smtClean="0">
                <a:solidFill>
                  <a:schemeClr val="tx1"/>
                </a:solidFill>
                <a:latin typeface="Agency FB" pitchFamily="34" charset="0"/>
              </a:rPr>
              <a:t>aboutdata.bin</a:t>
            </a:r>
            <a:r>
              <a:rPr lang="en-US" b="1" dirty="0" smtClean="0">
                <a:solidFill>
                  <a:schemeClr val="tx1"/>
                </a:solidFill>
                <a:latin typeface="Agency FB" pitchFamily="34" charset="0"/>
              </a:rPr>
              <a:t> file.</a:t>
            </a:r>
          </a:p>
          <a:p>
            <a:endParaRPr lang="en-US" b="1" dirty="0">
              <a:solidFill>
                <a:schemeClr val="tx1"/>
              </a:solidFill>
              <a:latin typeface="Agency FB" pitchFamily="34" charset="0"/>
            </a:endParaRPr>
          </a:p>
          <a:p>
            <a:r>
              <a:rPr lang="en-US" sz="2800" b="1" dirty="0" smtClean="0">
                <a:solidFill>
                  <a:schemeClr val="tx1"/>
                </a:solidFill>
                <a:latin typeface="Agency FB" pitchFamily="34" charset="0"/>
              </a:rPr>
              <a:t>Unit Conversion Data Generation</a:t>
            </a:r>
            <a:endParaRPr lang="en-US" b="1" dirty="0">
              <a:solidFill>
                <a:schemeClr val="tx1"/>
              </a:solidFill>
              <a:latin typeface="Agency FB" pitchFamily="34" charset="0"/>
            </a:endParaRPr>
          </a:p>
          <a:p>
            <a:r>
              <a:rPr lang="en-US" b="1" dirty="0" smtClean="0">
                <a:solidFill>
                  <a:schemeClr val="tx1"/>
                </a:solidFill>
                <a:latin typeface="Agency FB" pitchFamily="34" charset="0"/>
              </a:rPr>
              <a:t>The Unit Conversion data is being correctly decoded and reformatted by the program to produce the desired result from the </a:t>
            </a:r>
            <a:r>
              <a:rPr lang="en-US" b="1" dirty="0" err="1" smtClean="0">
                <a:solidFill>
                  <a:schemeClr val="tx1"/>
                </a:solidFill>
                <a:latin typeface="Agency FB" pitchFamily="34" charset="0"/>
              </a:rPr>
              <a:t>conversiondata.bin</a:t>
            </a:r>
            <a:r>
              <a:rPr lang="en-US" b="1" dirty="0" smtClean="0">
                <a:solidFill>
                  <a:schemeClr val="tx1"/>
                </a:solidFill>
                <a:latin typeface="Agency FB" pitchFamily="34" charset="0"/>
              </a:rPr>
              <a:t>.</a:t>
            </a:r>
          </a:p>
          <a:p>
            <a:endParaRPr lang="en-US" b="1" dirty="0">
              <a:solidFill>
                <a:schemeClr val="tx1"/>
              </a:solidFill>
              <a:latin typeface="Agency FB" pitchFamily="34" charset="0"/>
            </a:endParaRPr>
          </a:p>
          <a:p>
            <a:r>
              <a:rPr lang="en-US" sz="2800" b="1" dirty="0" smtClean="0">
                <a:solidFill>
                  <a:schemeClr val="tx1"/>
                </a:solidFill>
                <a:latin typeface="Agency FB" pitchFamily="34" charset="0"/>
              </a:rPr>
              <a:t>Menu</a:t>
            </a:r>
            <a:endParaRPr lang="en-US" b="1" dirty="0">
              <a:solidFill>
                <a:schemeClr val="tx1"/>
              </a:solidFill>
              <a:latin typeface="Agency FB" pitchFamily="34" charset="0"/>
            </a:endParaRPr>
          </a:p>
          <a:p>
            <a:r>
              <a:rPr lang="en-US" b="1" dirty="0" smtClean="0">
                <a:solidFill>
                  <a:schemeClr val="tx1"/>
                </a:solidFill>
                <a:latin typeface="Agency FB" pitchFamily="34" charset="0"/>
              </a:rPr>
              <a:t>All the menu are rendering correctly and are bug-free.</a:t>
            </a:r>
          </a:p>
          <a:p>
            <a:endParaRPr lang="en-US" b="1" dirty="0">
              <a:solidFill>
                <a:schemeClr val="tx1"/>
              </a:solidFill>
              <a:latin typeface="Agency FB" pitchFamily="34" charset="0"/>
            </a:endParaRPr>
          </a:p>
          <a:p>
            <a:r>
              <a:rPr lang="en-US" sz="2800" b="1" dirty="0" smtClean="0">
                <a:solidFill>
                  <a:schemeClr val="tx1"/>
                </a:solidFill>
                <a:latin typeface="Agency FB" pitchFamily="34" charset="0"/>
              </a:rPr>
              <a:t>Currency Rate Updating</a:t>
            </a:r>
            <a:endParaRPr lang="en-US" b="1" dirty="0">
              <a:solidFill>
                <a:schemeClr val="tx1"/>
              </a:solidFill>
              <a:latin typeface="Agency FB" pitchFamily="34" charset="0"/>
            </a:endParaRPr>
          </a:p>
          <a:p>
            <a:r>
              <a:rPr lang="en-US" b="1" dirty="0" smtClean="0">
                <a:solidFill>
                  <a:schemeClr val="tx1"/>
                </a:solidFill>
                <a:latin typeface="Agency FB" pitchFamily="34" charset="0"/>
              </a:rPr>
              <a:t>The program is successfully able to connect to the internet and receive the required data as per requirement.</a:t>
            </a:r>
          </a:p>
          <a:p>
            <a:endParaRPr lang="en-US" b="1" dirty="0">
              <a:solidFill>
                <a:schemeClr val="tx1"/>
              </a:solidFill>
              <a:latin typeface="Agency FB" pitchFamily="34" charset="0"/>
            </a:endParaRPr>
          </a:p>
          <a:p>
            <a:r>
              <a:rPr lang="en-US" sz="2800" b="1" dirty="0" smtClean="0">
                <a:solidFill>
                  <a:schemeClr val="tx1"/>
                </a:solidFill>
                <a:latin typeface="Agency FB" pitchFamily="34" charset="0"/>
              </a:rPr>
              <a:t>Currency Rate Rendering</a:t>
            </a:r>
            <a:endParaRPr lang="en-US" b="1" dirty="0">
              <a:solidFill>
                <a:schemeClr val="tx1"/>
              </a:solidFill>
              <a:latin typeface="Agency FB" pitchFamily="34" charset="0"/>
            </a:endParaRPr>
          </a:p>
          <a:p>
            <a:r>
              <a:rPr lang="en-US" b="1" dirty="0" smtClean="0">
                <a:solidFill>
                  <a:schemeClr val="tx1"/>
                </a:solidFill>
                <a:latin typeface="Agency FB" pitchFamily="34" charset="0"/>
              </a:rPr>
              <a:t>The program is able to correctly and precisely render the data the from the </a:t>
            </a:r>
            <a:r>
              <a:rPr lang="en-US" b="1" dirty="0" err="1" smtClean="0">
                <a:solidFill>
                  <a:schemeClr val="tx1"/>
                </a:solidFill>
                <a:latin typeface="Agency FB" pitchFamily="34" charset="0"/>
              </a:rPr>
              <a:t>currenyratedate.bin</a:t>
            </a:r>
            <a:endParaRPr lang="en-US" b="1" dirty="0">
              <a:solidFill>
                <a:schemeClr val="tx1"/>
              </a:solidFill>
              <a:latin typeface="Agency FB" pitchFamily="34" charset="0"/>
            </a:endParaRPr>
          </a:p>
          <a:p>
            <a:endParaRPr lang="en-US" b="1" dirty="0" smtClean="0">
              <a:solidFill>
                <a:schemeClr val="tx1"/>
              </a:solidFill>
              <a:latin typeface="Agency FB" pitchFamily="34" charset="0"/>
            </a:endParaRPr>
          </a:p>
        </p:txBody>
      </p:sp>
    </p:spTree>
    <p:extLst>
      <p:ext uri="{BB962C8B-B14F-4D97-AF65-F5344CB8AC3E}">
        <p14:creationId xmlns:p14="http://schemas.microsoft.com/office/powerpoint/2010/main" val="2813781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600" b="1" dirty="0">
                <a:ln w="25400">
                  <a:noFill/>
                </a:ln>
                <a:solidFill>
                  <a:schemeClr val="tx1">
                    <a:lumMod val="75000"/>
                    <a:lumOff val="25000"/>
                  </a:schemeClr>
                </a:solidFill>
                <a:latin typeface="Agency FB" pitchFamily="34" charset="0"/>
              </a:rPr>
              <a:t>System Testing</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solidFill>
                  <a:schemeClr val="tx1"/>
                </a:solidFill>
                <a:latin typeface="Agency FB" pitchFamily="34" charset="0"/>
              </a:rPr>
              <a:t>Calc Functions</a:t>
            </a:r>
            <a:endParaRPr lang="en-US" b="1" dirty="0">
              <a:solidFill>
                <a:schemeClr val="tx1"/>
              </a:solidFill>
              <a:latin typeface="Agency FB" pitchFamily="34" charset="0"/>
            </a:endParaRPr>
          </a:p>
          <a:p>
            <a:r>
              <a:rPr lang="en-US" b="1" dirty="0" smtClean="0">
                <a:solidFill>
                  <a:schemeClr val="tx1"/>
                </a:solidFill>
                <a:latin typeface="Agency FB" pitchFamily="34" charset="0"/>
              </a:rPr>
              <a:t>The program is able to correctly capture the mathematical expression entered by the user and is able to produce the precise result.</a:t>
            </a:r>
          </a:p>
          <a:p>
            <a:endParaRPr lang="en-US" b="1" dirty="0">
              <a:solidFill>
                <a:schemeClr val="tx1"/>
              </a:solidFill>
              <a:latin typeface="Agency FB" pitchFamily="34" charset="0"/>
            </a:endParaRPr>
          </a:p>
          <a:p>
            <a:r>
              <a:rPr lang="en-US" sz="2800" b="1" dirty="0" smtClean="0">
                <a:solidFill>
                  <a:schemeClr val="tx1"/>
                </a:solidFill>
                <a:latin typeface="Agency FB" pitchFamily="34" charset="0"/>
              </a:rPr>
              <a:t>Scroll Input</a:t>
            </a:r>
            <a:endParaRPr lang="en-US" b="1" dirty="0">
              <a:solidFill>
                <a:schemeClr val="tx1"/>
              </a:solidFill>
              <a:latin typeface="Agency FB" pitchFamily="34" charset="0"/>
            </a:endParaRPr>
          </a:p>
          <a:p>
            <a:r>
              <a:rPr lang="en-US" b="1" dirty="0" smtClean="0">
                <a:solidFill>
                  <a:schemeClr val="tx1"/>
                </a:solidFill>
                <a:latin typeface="Agency FB" pitchFamily="34" charset="0"/>
              </a:rPr>
              <a:t>The input frame is responding well on the commands of the arrow keys of the keyboard.</a:t>
            </a:r>
          </a:p>
          <a:p>
            <a:endParaRPr lang="en-US" b="1" dirty="0">
              <a:solidFill>
                <a:schemeClr val="tx1"/>
              </a:solidFill>
              <a:latin typeface="Agency FB" pitchFamily="34" charset="0"/>
            </a:endParaRPr>
          </a:p>
          <a:p>
            <a:r>
              <a:rPr lang="en-US" sz="2800" b="1" dirty="0" smtClean="0">
                <a:solidFill>
                  <a:schemeClr val="tx1"/>
                </a:solidFill>
                <a:latin typeface="Agency FB" pitchFamily="34" charset="0"/>
              </a:rPr>
              <a:t>Error Handling</a:t>
            </a:r>
            <a:endParaRPr lang="en-US" b="1" dirty="0">
              <a:solidFill>
                <a:schemeClr val="tx1"/>
              </a:solidFill>
              <a:latin typeface="Agency FB" pitchFamily="34" charset="0"/>
            </a:endParaRPr>
          </a:p>
          <a:p>
            <a:r>
              <a:rPr lang="en-US" b="1" dirty="0" smtClean="0">
                <a:solidFill>
                  <a:schemeClr val="tx1"/>
                </a:solidFill>
                <a:latin typeface="Agency FB" pitchFamily="34" charset="0"/>
              </a:rPr>
              <a:t>The error handling is working as expected and is reporting user from time to time about the current error.</a:t>
            </a:r>
          </a:p>
          <a:p>
            <a:endParaRPr lang="en-US" b="1" dirty="0">
              <a:solidFill>
                <a:schemeClr val="tx1"/>
              </a:solidFill>
              <a:latin typeface="Agency FB" pitchFamily="34" charset="0"/>
            </a:endParaRPr>
          </a:p>
          <a:p>
            <a:r>
              <a:rPr lang="en-US" sz="2800" b="1" dirty="0" smtClean="0">
                <a:solidFill>
                  <a:schemeClr val="tx1"/>
                </a:solidFill>
                <a:latin typeface="Agency FB" pitchFamily="34" charset="0"/>
              </a:rPr>
              <a:t>Settings Update</a:t>
            </a:r>
            <a:endParaRPr lang="en-US" b="1" dirty="0">
              <a:solidFill>
                <a:schemeClr val="tx1"/>
              </a:solidFill>
              <a:latin typeface="Agency FB" pitchFamily="34" charset="0"/>
            </a:endParaRPr>
          </a:p>
          <a:p>
            <a:r>
              <a:rPr lang="en-US" b="1" dirty="0" smtClean="0">
                <a:solidFill>
                  <a:schemeClr val="tx1"/>
                </a:solidFill>
                <a:latin typeface="Agency FB" pitchFamily="34" charset="0"/>
              </a:rPr>
              <a:t>The settings are being updated as per requirements, and are being handled by the program the way they meant to be.</a:t>
            </a:r>
            <a:endParaRPr lang="en-US" b="1" dirty="0">
              <a:solidFill>
                <a:schemeClr val="tx1"/>
              </a:solidFill>
              <a:latin typeface="Agency FB" pitchFamily="34" charset="0"/>
            </a:endParaRPr>
          </a:p>
          <a:p>
            <a:endParaRPr lang="en-US" b="1" dirty="0">
              <a:solidFill>
                <a:schemeClr val="tx1"/>
              </a:solidFill>
              <a:latin typeface="Agency FB" pitchFamily="34" charset="0"/>
            </a:endParaRPr>
          </a:p>
          <a:p>
            <a:endParaRPr lang="en-US" b="1" dirty="0">
              <a:solidFill>
                <a:schemeClr val="tx1"/>
              </a:solidFill>
              <a:latin typeface="Agency FB" pitchFamily="34" charset="0"/>
            </a:endParaRPr>
          </a:p>
          <a:p>
            <a:endParaRPr lang="en-US" b="1" dirty="0" smtClean="0">
              <a:solidFill>
                <a:schemeClr val="tx1"/>
              </a:solidFill>
              <a:latin typeface="Agency FB" pitchFamily="34" charset="0"/>
            </a:endParaRPr>
          </a:p>
          <a:p>
            <a:endParaRPr lang="en-US" b="1" dirty="0" smtClean="0">
              <a:solidFill>
                <a:schemeClr val="tx1"/>
              </a:solidFill>
              <a:latin typeface="Agency FB" pitchFamily="34" charset="0"/>
            </a:endParaRPr>
          </a:p>
        </p:txBody>
      </p:sp>
    </p:spTree>
    <p:extLst>
      <p:ext uri="{BB962C8B-B14F-4D97-AF65-F5344CB8AC3E}">
        <p14:creationId xmlns:p14="http://schemas.microsoft.com/office/powerpoint/2010/main" val="959151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600" b="1" dirty="0">
                <a:ln w="25400">
                  <a:noFill/>
                </a:ln>
                <a:solidFill>
                  <a:schemeClr val="tx1">
                    <a:lumMod val="75000"/>
                    <a:lumOff val="25000"/>
                  </a:schemeClr>
                </a:solidFill>
                <a:latin typeface="Agency FB" pitchFamily="34" charset="0"/>
              </a:rPr>
              <a:t>System Security</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tx1"/>
                </a:solidFill>
                <a:latin typeface="Agency FB" pitchFamily="34" charset="0"/>
              </a:rPr>
              <a:t>Calculator provides maximum system security by utilizing real-time error handling.</a:t>
            </a:r>
          </a:p>
          <a:p>
            <a:endParaRPr lang="en-US" b="1" dirty="0">
              <a:solidFill>
                <a:schemeClr val="tx1"/>
              </a:solidFill>
              <a:latin typeface="Agency FB" pitchFamily="34" charset="0"/>
            </a:endParaRPr>
          </a:p>
          <a:p>
            <a:r>
              <a:rPr lang="en-US" b="1" dirty="0" smtClean="0">
                <a:solidFill>
                  <a:schemeClr val="tx1"/>
                </a:solidFill>
                <a:latin typeface="Agency FB" pitchFamily="34" charset="0"/>
              </a:rPr>
              <a:t>Calculator doesn’t let the user enter false values, which makes it the best error handling system. The Calculator is designed in such a way that it stays close to the user, and as soon as some error is generated, the program notifies the user.</a:t>
            </a:r>
          </a:p>
          <a:p>
            <a:endParaRPr lang="en-US" b="1" dirty="0">
              <a:solidFill>
                <a:schemeClr val="tx1"/>
              </a:solidFill>
              <a:latin typeface="Agency FB" pitchFamily="34" charset="0"/>
            </a:endParaRPr>
          </a:p>
          <a:p>
            <a:r>
              <a:rPr lang="en-US" b="1" dirty="0" smtClean="0">
                <a:solidFill>
                  <a:schemeClr val="tx1"/>
                </a:solidFill>
                <a:latin typeface="Agency FB" pitchFamily="34" charset="0"/>
              </a:rPr>
              <a:t>For </a:t>
            </a:r>
            <a:r>
              <a:rPr lang="en-US" b="1" dirty="0" err="1" smtClean="0">
                <a:solidFill>
                  <a:schemeClr val="tx1"/>
                </a:solidFill>
                <a:latin typeface="Agency FB" pitchFamily="34" charset="0"/>
              </a:rPr>
              <a:t>Eg</a:t>
            </a:r>
            <a:r>
              <a:rPr lang="en-US" b="1" dirty="0" smtClean="0">
                <a:solidFill>
                  <a:schemeClr val="tx1"/>
                </a:solidFill>
                <a:latin typeface="Agency FB" pitchFamily="34" charset="0"/>
              </a:rPr>
              <a:t>.: If your system doesn’t have </a:t>
            </a:r>
            <a:r>
              <a:rPr lang="en-US" b="1" dirty="0" err="1" smtClean="0">
                <a:solidFill>
                  <a:schemeClr val="tx1"/>
                </a:solidFill>
                <a:latin typeface="Agency FB" pitchFamily="34" charset="0"/>
              </a:rPr>
              <a:t>Dev-Cpp</a:t>
            </a:r>
            <a:r>
              <a:rPr lang="en-US" b="1" dirty="0" smtClean="0">
                <a:solidFill>
                  <a:schemeClr val="tx1"/>
                </a:solidFill>
                <a:latin typeface="Agency FB" pitchFamily="34" charset="0"/>
              </a:rPr>
              <a:t> Installed the program will automatically generate an error and reminding you of its consequences. The same can be seen in the screen-shot below:</a:t>
            </a:r>
          </a:p>
          <a:p>
            <a:endParaRPr lang="en-US" b="1" dirty="0">
              <a:solidFill>
                <a:schemeClr val="tx1"/>
              </a:solidFill>
              <a:latin typeface="Agency FB" pitchFamily="34" charset="0"/>
            </a:endParaRPr>
          </a:p>
          <a:p>
            <a:endParaRPr lang="en-US" b="1" dirty="0" smtClean="0">
              <a:solidFill>
                <a:schemeClr val="tx1"/>
              </a:solidFill>
              <a:latin typeface="Agency FB" pitchFamily="34" charset="0"/>
            </a:endParaRPr>
          </a:p>
          <a:p>
            <a:endParaRPr lang="en-US" b="1" dirty="0">
              <a:solidFill>
                <a:schemeClr val="tx1"/>
              </a:solidFill>
              <a:latin typeface="Agency FB" pitchFamily="34" charset="0"/>
            </a:endParaRPr>
          </a:p>
          <a:p>
            <a:endParaRPr lang="en-US" b="1" dirty="0" smtClean="0">
              <a:solidFill>
                <a:schemeClr val="tx1"/>
              </a:solidFill>
              <a:latin typeface="Agency FB" pitchFamily="34" charset="0"/>
            </a:endParaRPr>
          </a:p>
          <a:p>
            <a:endParaRPr lang="en-US" b="1" dirty="0">
              <a:solidFill>
                <a:schemeClr val="tx1"/>
              </a:solidFill>
              <a:latin typeface="Agency FB" pitchFamily="34" charset="0"/>
            </a:endParaRPr>
          </a:p>
          <a:p>
            <a:endParaRPr lang="en-US" b="1" dirty="0" smtClean="0">
              <a:solidFill>
                <a:schemeClr val="tx1"/>
              </a:solidFill>
              <a:latin typeface="Agency FB" pitchFamily="34" charset="0"/>
            </a:endParaRPr>
          </a:p>
          <a:p>
            <a:endParaRPr lang="en-US" b="1" dirty="0">
              <a:solidFill>
                <a:schemeClr val="tx1"/>
              </a:solidFill>
              <a:latin typeface="Agency FB" pitchFamily="34" charset="0"/>
            </a:endParaRPr>
          </a:p>
          <a:p>
            <a:endParaRPr lang="en-US" b="1" dirty="0" smtClean="0">
              <a:solidFill>
                <a:schemeClr val="tx1"/>
              </a:solidFill>
              <a:latin typeface="Agency FB" pitchFamily="34" charset="0"/>
            </a:endParaRPr>
          </a:p>
          <a:p>
            <a:endParaRPr lang="en-US" b="1" dirty="0">
              <a:solidFill>
                <a:schemeClr val="tx1"/>
              </a:solidFill>
              <a:latin typeface="Agency FB" pitchFamily="34" charset="0"/>
            </a:endParaRPr>
          </a:p>
          <a:p>
            <a:endParaRPr lang="en-US" b="1" dirty="0" smtClean="0">
              <a:solidFill>
                <a:schemeClr val="tx1"/>
              </a:solidFill>
              <a:latin typeface="Agency FB" pitchFamily="34" charset="0"/>
            </a:endParaRPr>
          </a:p>
          <a:p>
            <a:endParaRPr lang="en-US" b="1" dirty="0">
              <a:solidFill>
                <a:schemeClr val="tx1"/>
              </a:solidFill>
              <a:latin typeface="Agency FB" pitchFamily="34" charset="0"/>
            </a:endParaRPr>
          </a:p>
          <a:p>
            <a:r>
              <a:rPr lang="en-US" b="1" dirty="0" smtClean="0">
                <a:solidFill>
                  <a:schemeClr val="tx1"/>
                </a:solidFill>
                <a:latin typeface="Agency FB" pitchFamily="34" charset="0"/>
              </a:rPr>
              <a:t>Although one can by-pass this error, but the program automatically shuts down the areas where it repercussions might appear. In the above mentioned case the Calc functionality is shut-down as a result of this error.</a:t>
            </a:r>
          </a:p>
          <a:p>
            <a:endParaRPr lang="en-US" b="1" dirty="0">
              <a:solidFill>
                <a:schemeClr val="tx1"/>
              </a:solidFill>
              <a:latin typeface="Agency FB" pitchFamily="34" charset="0"/>
            </a:endParaRPr>
          </a:p>
          <a:p>
            <a:endParaRPr lang="en-US" b="1" dirty="0" smtClean="0">
              <a:solidFill>
                <a:schemeClr val="tx1"/>
              </a:solidFill>
              <a:latin typeface="Agency FB"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297" y="4800600"/>
            <a:ext cx="4876800" cy="2572011"/>
          </a:xfrm>
          <a:prstGeom prst="rect">
            <a:avLst/>
          </a:prstGeom>
        </p:spPr>
      </p:pic>
    </p:spTree>
    <p:extLst>
      <p:ext uri="{BB962C8B-B14F-4D97-AF65-F5344CB8AC3E}">
        <p14:creationId xmlns:p14="http://schemas.microsoft.com/office/powerpoint/2010/main" val="28980409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0" b="1" dirty="0">
                <a:ln w="25400">
                  <a:noFill/>
                </a:ln>
                <a:solidFill>
                  <a:schemeClr val="tx1">
                    <a:lumMod val="75000"/>
                    <a:lumOff val="25000"/>
                  </a:schemeClr>
                </a:solidFill>
                <a:latin typeface="Agency FB" pitchFamily="34" charset="0"/>
              </a:rPr>
              <a:t>System Implementation</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solidFill>
                  <a:schemeClr val="tx1"/>
                </a:solidFill>
                <a:latin typeface="Agency FB" pitchFamily="34" charset="0"/>
              </a:rPr>
              <a:t>Function List</a:t>
            </a:r>
            <a:endParaRPr lang="en-US" sz="2800" b="1" dirty="0">
              <a:solidFill>
                <a:schemeClr val="tx1"/>
              </a:solidFill>
              <a:latin typeface="Agency FB"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47444100"/>
              </p:ext>
            </p:extLst>
          </p:nvPr>
        </p:nvGraphicFramePr>
        <p:xfrm>
          <a:off x="990600" y="2209800"/>
          <a:ext cx="5562601" cy="7416800"/>
        </p:xfrm>
        <a:graphic>
          <a:graphicData uri="http://schemas.openxmlformats.org/drawingml/2006/table">
            <a:tbl>
              <a:tblPr firstRow="1" bandRow="1"/>
              <a:tblGrid>
                <a:gridCol w="457200"/>
                <a:gridCol w="5105401"/>
              </a:tblGrid>
              <a:tr h="370840">
                <a:tc>
                  <a:txBody>
                    <a:bodyPr/>
                    <a:lstStyle/>
                    <a:p>
                      <a:pPr marL="0" indent="0">
                        <a:buFont typeface="+mj-lt"/>
                        <a:buNone/>
                      </a:pPr>
                      <a:r>
                        <a:rPr lang="en-US" sz="1600" b="1" dirty="0" smtClean="0">
                          <a:latin typeface="Agency FB" pitchFamily="34" charset="0"/>
                        </a:rPr>
                        <a:t>1</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InitializeVariable</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2</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err="1" smtClean="0">
                          <a:latin typeface="Agency FB" pitchFamily="34" charset="0"/>
                        </a:rPr>
                        <a:t>int</a:t>
                      </a:r>
                      <a:r>
                        <a:rPr lang="en-US" sz="1600" b="1" dirty="0" smtClean="0">
                          <a:latin typeface="Agency FB" pitchFamily="34" charset="0"/>
                        </a:rPr>
                        <a:t> </a:t>
                      </a:r>
                      <a:r>
                        <a:rPr lang="en-US" sz="1600" b="1" dirty="0" err="1" smtClean="0">
                          <a:latin typeface="Agency FB" pitchFamily="34" charset="0"/>
                        </a:rPr>
                        <a:t>VariableIsEmpty</a:t>
                      </a:r>
                      <a:r>
                        <a:rPr lang="en-US" sz="1600" b="1" dirty="0" smtClean="0">
                          <a:latin typeface="Agency FB" pitchFamily="34" charset="0"/>
                        </a:rPr>
                        <a:t>(</a:t>
                      </a:r>
                      <a:r>
                        <a:rPr lang="en-US" sz="1600" b="1" dirty="0" err="1" smtClean="0">
                          <a:latin typeface="Agency FB" pitchFamily="34" charset="0"/>
                        </a:rPr>
                        <a:t>int,int,int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3</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EmptyVariable</a:t>
                      </a:r>
                      <a:r>
                        <a:rPr lang="en-US" sz="1600" b="1" dirty="0" smtClean="0">
                          <a:latin typeface="Agency FB" pitchFamily="34" charset="0"/>
                        </a:rPr>
                        <a:t>(</a:t>
                      </a:r>
                      <a:r>
                        <a:rPr lang="en-US" sz="1600" b="1" dirty="0" err="1" smtClean="0">
                          <a:latin typeface="Agency FB" pitchFamily="34" charset="0"/>
                        </a:rPr>
                        <a:t>int,int,int</a:t>
                      </a:r>
                      <a:r>
                        <a:rPr lang="en-US" sz="1600" b="1" dirty="0" smtClean="0">
                          <a:latin typeface="Agency FB" pitchFamily="34" charset="0"/>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4</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InitializeTheme</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5</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CursorToggle</a:t>
                      </a:r>
                      <a:r>
                        <a:rPr lang="en-US" sz="1600" b="1" dirty="0" smtClean="0">
                          <a:latin typeface="Agency FB" pitchFamily="34" charset="0"/>
                        </a:rPr>
                        <a:t>(</a:t>
                      </a:r>
                      <a:r>
                        <a:rPr lang="en-US" sz="1600" b="1" dirty="0" err="1" smtClean="0">
                          <a:latin typeface="Agency FB" pitchFamily="34" charset="0"/>
                        </a:rPr>
                        <a: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6</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SetConsoleDimensions</a:t>
                      </a:r>
                      <a:r>
                        <a:rPr lang="en-US" sz="1600" b="1" dirty="0" smtClean="0">
                          <a:latin typeface="Agency FB" pitchFamily="34" charset="0"/>
                        </a:rPr>
                        <a:t>(</a:t>
                      </a:r>
                      <a:r>
                        <a:rPr lang="en-US" sz="1600" b="1" dirty="0" err="1" smtClean="0">
                          <a:latin typeface="Agency FB" pitchFamily="34" charset="0"/>
                        </a:rPr>
                        <a:t>int,int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7</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SetCord</a:t>
                      </a:r>
                      <a:r>
                        <a:rPr lang="en-US" sz="1600" b="1" dirty="0" smtClean="0">
                          <a:latin typeface="Agency FB" pitchFamily="34" charset="0"/>
                        </a:rPr>
                        <a:t>(</a:t>
                      </a:r>
                      <a:r>
                        <a:rPr lang="en-US" sz="1600" b="1" dirty="0" err="1" smtClean="0">
                          <a:latin typeface="Agency FB" pitchFamily="34" charset="0"/>
                        </a:rPr>
                        <a:t>short,short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8</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WORD </a:t>
                      </a:r>
                      <a:r>
                        <a:rPr lang="en-US" sz="1600" b="1" dirty="0" err="1" smtClean="0">
                          <a:latin typeface="Agency FB" pitchFamily="34" charset="0"/>
                        </a:rPr>
                        <a:t>GetConsoleTextAttribute</a:t>
                      </a:r>
                      <a:r>
                        <a:rPr lang="en-US" sz="1600" b="1" dirty="0" smtClean="0">
                          <a:latin typeface="Agency FB" pitchFamily="34" charset="0"/>
                        </a:rPr>
                        <a:t>(HANDLE);</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9</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WebLinkLaunch</a:t>
                      </a:r>
                      <a:r>
                        <a:rPr lang="en-US" sz="1600" b="1" dirty="0" smtClean="0">
                          <a:latin typeface="Agency FB" pitchFamily="34" charset="0"/>
                        </a:rPr>
                        <a:t>(char*);</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10</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string </a:t>
                      </a:r>
                      <a:r>
                        <a:rPr lang="en-US" sz="1600" b="1" dirty="0" err="1" smtClean="0">
                          <a:latin typeface="Agency FB" pitchFamily="34" charset="0"/>
                        </a:rPr>
                        <a:t>WebGetData</a:t>
                      </a:r>
                      <a:r>
                        <a:rPr lang="en-US" sz="1600" b="1" dirty="0" smtClean="0">
                          <a:latin typeface="Agency FB" pitchFamily="34" charset="0"/>
                        </a:rPr>
                        <a:t>(char*);</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11</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err="1" smtClean="0">
                          <a:latin typeface="Agency FB" pitchFamily="34" charset="0"/>
                        </a:rPr>
                        <a:t>int</a:t>
                      </a:r>
                      <a:r>
                        <a:rPr lang="en-US" sz="1600" b="1" dirty="0" smtClean="0">
                          <a:latin typeface="Agency FB" pitchFamily="34" charset="0"/>
                        </a:rPr>
                        <a:t> </a:t>
                      </a:r>
                      <a:r>
                        <a:rPr lang="en-US" sz="1600" b="1" dirty="0" err="1" smtClean="0">
                          <a:latin typeface="Agency FB" pitchFamily="34" charset="0"/>
                        </a:rPr>
                        <a:t>GetCurrentDate</a:t>
                      </a:r>
                      <a:r>
                        <a:rPr lang="en-US" sz="1600" b="1" dirty="0" smtClean="0">
                          <a:latin typeface="Agency FB" pitchFamily="34" charset="0"/>
                        </a:rPr>
                        <a:t>(</a:t>
                      </a:r>
                      <a:r>
                        <a:rPr lang="en-US" sz="1600" b="1" dirty="0" err="1" smtClean="0">
                          <a:latin typeface="Agency FB" pitchFamily="34" charset="0"/>
                        </a:rPr>
                        <a: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12</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CopyFileNew</a:t>
                      </a:r>
                      <a:r>
                        <a:rPr lang="en-US" sz="1600" b="1" dirty="0" smtClean="0">
                          <a:latin typeface="Agency FB" pitchFamily="34" charset="0"/>
                        </a:rPr>
                        <a:t>(char*,char*);</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13</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ClearFileContents</a:t>
                      </a:r>
                      <a:r>
                        <a:rPr lang="en-US" sz="1600" b="1" dirty="0" smtClean="0">
                          <a:latin typeface="Agency FB" pitchFamily="34" charset="0"/>
                        </a:rPr>
                        <a:t>(char*);</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14</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ColorOut</a:t>
                      </a:r>
                      <a:r>
                        <a:rPr lang="en-US" sz="1600" b="1" dirty="0" smtClean="0">
                          <a:latin typeface="Agency FB" pitchFamily="34" charset="0"/>
                        </a:rPr>
                        <a:t>(</a:t>
                      </a:r>
                      <a:r>
                        <a:rPr lang="en-US" sz="1600" b="1" dirty="0" err="1" smtClean="0">
                          <a:latin typeface="Agency FB" pitchFamily="34" charset="0"/>
                        </a:rPr>
                        <a:t>char,int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15</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ColorOut</a:t>
                      </a:r>
                      <a:r>
                        <a:rPr lang="en-US" sz="1600" b="1" dirty="0" smtClean="0">
                          <a:latin typeface="Agency FB" pitchFamily="34" charset="0"/>
                        </a:rPr>
                        <a:t>(char*,</a:t>
                      </a:r>
                      <a:r>
                        <a:rPr lang="en-US" sz="1600" b="1" dirty="0" err="1" smtClean="0">
                          <a:latin typeface="Agency FB" pitchFamily="34" charset="0"/>
                        </a:rPr>
                        <a: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16</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ColorOut</a:t>
                      </a:r>
                      <a:r>
                        <a:rPr lang="en-US" sz="1600" b="1" dirty="0" smtClean="0">
                          <a:latin typeface="Agency FB" pitchFamily="34" charset="0"/>
                        </a:rPr>
                        <a:t>(</a:t>
                      </a:r>
                      <a:r>
                        <a:rPr lang="en-US" sz="1600" b="1" dirty="0" err="1" smtClean="0">
                          <a:latin typeface="Agency FB" pitchFamily="34" charset="0"/>
                        </a:rPr>
                        <a:t>string,int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17</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PauseConsole</a:t>
                      </a:r>
                      <a:r>
                        <a:rPr lang="en-US" sz="1600" b="1" dirty="0" smtClean="0">
                          <a:latin typeface="Agency FB" pitchFamily="34" charset="0"/>
                        </a:rPr>
                        <a:t>(float);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18</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Music(</a:t>
                      </a:r>
                      <a:r>
                        <a:rPr lang="en-US" sz="1600" b="1" dirty="0" err="1" smtClean="0">
                          <a:latin typeface="Agency FB" pitchFamily="34" charset="0"/>
                        </a:rPr>
                        <a:t>int,int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19</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KeypressSound</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20</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BackgroundMusic</a:t>
                      </a:r>
                      <a:r>
                        <a:rPr lang="en-US" sz="1600" b="1" dirty="0" smtClean="0">
                          <a:latin typeface="Agency FB" pitchFamily="34" charset="0"/>
                        </a:rPr>
                        <a:t>(void*);</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51811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0" b="1" dirty="0">
                <a:ln w="25400">
                  <a:noFill/>
                </a:ln>
                <a:solidFill>
                  <a:schemeClr val="tx1">
                    <a:lumMod val="75000"/>
                    <a:lumOff val="25000"/>
                  </a:schemeClr>
                </a:solidFill>
                <a:latin typeface="Agency FB" pitchFamily="34" charset="0"/>
              </a:rPr>
              <a:t>System Implementation</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Function List</a:t>
            </a:r>
          </a:p>
        </p:txBody>
      </p:sp>
      <p:graphicFrame>
        <p:nvGraphicFramePr>
          <p:cNvPr id="3" name="Table 2"/>
          <p:cNvGraphicFramePr>
            <a:graphicFrameLocks noGrp="1"/>
          </p:cNvGraphicFramePr>
          <p:nvPr>
            <p:extLst>
              <p:ext uri="{D42A27DB-BD31-4B8C-83A1-F6EECF244321}">
                <p14:modId xmlns:p14="http://schemas.microsoft.com/office/powerpoint/2010/main" val="3777604678"/>
              </p:ext>
            </p:extLst>
          </p:nvPr>
        </p:nvGraphicFramePr>
        <p:xfrm>
          <a:off x="990600" y="2209800"/>
          <a:ext cx="5562601" cy="7254240"/>
        </p:xfrm>
        <a:graphic>
          <a:graphicData uri="http://schemas.openxmlformats.org/drawingml/2006/table">
            <a:tbl>
              <a:tblPr firstRow="1" bandRow="1"/>
              <a:tblGrid>
                <a:gridCol w="457200"/>
                <a:gridCol w="5105401"/>
              </a:tblGrid>
              <a:tr h="370840">
                <a:tc>
                  <a:txBody>
                    <a:bodyPr/>
                    <a:lstStyle/>
                    <a:p>
                      <a:pPr marL="0" indent="0">
                        <a:buFont typeface="+mj-lt"/>
                        <a:buNone/>
                      </a:pPr>
                      <a:r>
                        <a:rPr lang="en-US" sz="1600" b="1" dirty="0" smtClean="0">
                          <a:latin typeface="Agency FB" pitchFamily="34" charset="0"/>
                        </a:rPr>
                        <a:t>21</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IntroMisc</a:t>
                      </a:r>
                      <a:r>
                        <a:rPr lang="en-US" sz="1600" b="1" dirty="0" smtClean="0">
                          <a:latin typeface="Agency FB" pitchFamily="34" charset="0"/>
                        </a:rPr>
                        <a:t>(void*);</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22</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SettingsUpdateOnTerminate</a:t>
                      </a:r>
                      <a:r>
                        <a:rPr lang="en-US" sz="1600" b="1" dirty="0" smtClean="0">
                          <a:latin typeface="Agency FB" pitchFamily="34" charset="0"/>
                        </a:rPr>
                        <a:t>(void*);</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23</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Terminate(</a:t>
                      </a:r>
                      <a:r>
                        <a:rPr lang="en-US" sz="1600" b="1" dirty="0" err="1" smtClean="0">
                          <a:latin typeface="Agency FB" pitchFamily="34" charset="0"/>
                        </a:rPr>
                        <a:t>int</a:t>
                      </a:r>
                      <a:r>
                        <a:rPr lang="en-US" sz="1600" b="1" dirty="0" smtClean="0">
                          <a:latin typeface="Agency FB" pitchFamily="34" charset="0"/>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24</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err="1" smtClean="0">
                          <a:latin typeface="Agency FB" pitchFamily="34" charset="0"/>
                        </a:rPr>
                        <a:t>int</a:t>
                      </a:r>
                      <a:r>
                        <a:rPr lang="en-US" sz="1600" b="1" dirty="0" smtClean="0">
                          <a:latin typeface="Agency FB" pitchFamily="34" charset="0"/>
                        </a:rPr>
                        <a:t> </a:t>
                      </a:r>
                      <a:r>
                        <a:rPr lang="en-US" sz="1600" b="1" dirty="0" err="1" smtClean="0">
                          <a:latin typeface="Agency FB" pitchFamily="34" charset="0"/>
                        </a:rPr>
                        <a:t>StringLength</a:t>
                      </a:r>
                      <a:r>
                        <a:rPr lang="en-US" sz="1600" b="1" dirty="0" smtClean="0">
                          <a:latin typeface="Agency FB" pitchFamily="34" charset="0"/>
                        </a:rPr>
                        <a:t>(char*);</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25</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err="1" smtClean="0">
                          <a:latin typeface="Agency FB" pitchFamily="34" charset="0"/>
                        </a:rPr>
                        <a:t>int</a:t>
                      </a:r>
                      <a:r>
                        <a:rPr lang="en-US" sz="1600" b="1" dirty="0" smtClean="0">
                          <a:latin typeface="Agency FB" pitchFamily="34" charset="0"/>
                        </a:rPr>
                        <a:t> </a:t>
                      </a:r>
                      <a:r>
                        <a:rPr lang="en-US" sz="1600" b="1" dirty="0" err="1" smtClean="0">
                          <a:latin typeface="Agency FB" pitchFamily="34" charset="0"/>
                        </a:rPr>
                        <a:t>StringLength</a:t>
                      </a:r>
                      <a:r>
                        <a:rPr lang="en-US" sz="1600" b="1" dirty="0" smtClean="0">
                          <a:latin typeface="Agency FB" pitchFamily="34" charset="0"/>
                        </a:rPr>
                        <a:t>(string);</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26</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StringInterpret</a:t>
                      </a:r>
                      <a:r>
                        <a:rPr lang="en-US" sz="1600" b="1" dirty="0" smtClean="0">
                          <a:latin typeface="Agency FB" pitchFamily="34" charset="0"/>
                        </a:rPr>
                        <a:t>(string&amp;,</a:t>
                      </a:r>
                      <a:r>
                        <a:rPr lang="en-US" sz="1600" b="1" dirty="0" err="1" smtClean="0">
                          <a:latin typeface="Agency FB" pitchFamily="34" charset="0"/>
                        </a:rPr>
                        <a:t>int,string</a:t>
                      </a:r>
                      <a:r>
                        <a:rPr lang="en-US" sz="1600" b="1" dirty="0" smtClean="0">
                          <a:latin typeface="Agency FB" pitchFamily="34" charset="0"/>
                        </a:rPr>
                        <a:t> </a:t>
                      </a:r>
                      <a:r>
                        <a:rPr lang="en-US" sz="1600" b="1" dirty="0" err="1" smtClean="0">
                          <a:latin typeface="Agency FB" pitchFamily="34" charset="0"/>
                        </a:rPr>
                        <a:t>StringReplaceDefault</a:t>
                      </a:r>
                      <a:r>
                        <a:rPr lang="en-US" sz="1600" b="1" dirty="0" smtClean="0">
                          <a:latin typeface="Agency FB" pitchFamily="34" charset="0"/>
                        </a:rPr>
                        <a:t> = "");</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27</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Header();</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28</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HeaderMisc</a:t>
                      </a:r>
                      <a:r>
                        <a:rPr lang="en-US" sz="1600" b="1" dirty="0" smtClean="0">
                          <a:latin typeface="Agency FB" pitchFamily="34" charset="0"/>
                        </a:rPr>
                        <a:t>(</a:t>
                      </a:r>
                      <a:r>
                        <a:rPr lang="en-US" sz="1600" b="1" dirty="0" err="1" smtClean="0">
                          <a:latin typeface="Agency FB" pitchFamily="34" charset="0"/>
                        </a:rPr>
                        <a:t>int,int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29</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ClearConsole</a:t>
                      </a:r>
                      <a:r>
                        <a:rPr lang="en-US" sz="1600" b="1" dirty="0" smtClean="0">
                          <a:latin typeface="Agency FB" pitchFamily="34" charset="0"/>
                        </a:rPr>
                        <a:t>(</a:t>
                      </a:r>
                      <a:r>
                        <a:rPr lang="en-US" sz="1600" b="1" dirty="0" err="1" smtClean="0">
                          <a:latin typeface="Agency FB" pitchFamily="34" charset="0"/>
                        </a:rPr>
                        <a: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30</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ClearFrame</a:t>
                      </a:r>
                      <a:r>
                        <a:rPr lang="en-US" sz="1600" b="1" dirty="0" smtClean="0">
                          <a:latin typeface="Agency FB" pitchFamily="34" charset="0"/>
                        </a:rPr>
                        <a:t>(</a:t>
                      </a:r>
                      <a:r>
                        <a:rPr lang="en-US" sz="1600" b="1" dirty="0" err="1" smtClean="0">
                          <a:latin typeface="Agency FB" pitchFamily="34" charset="0"/>
                        </a:rPr>
                        <a:t>short,short,int,int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31</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ButtonFunctions</a:t>
                      </a:r>
                      <a:r>
                        <a:rPr lang="en-US" sz="1600" b="1" dirty="0" smtClean="0">
                          <a:latin typeface="Agency FB" pitchFamily="34" charset="0"/>
                        </a:rPr>
                        <a:t>(</a:t>
                      </a:r>
                      <a:r>
                        <a:rPr lang="en-US" sz="1600" b="1" dirty="0" err="1" smtClean="0">
                          <a:latin typeface="Agency FB" pitchFamily="34" charset="0"/>
                        </a:rPr>
                        <a: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32</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err="1" smtClean="0">
                          <a:latin typeface="Agency FB" pitchFamily="34" charset="0"/>
                        </a:rPr>
                        <a:t>int</a:t>
                      </a:r>
                      <a:r>
                        <a:rPr lang="en-US" sz="1600" b="1" dirty="0" smtClean="0">
                          <a:latin typeface="Agency FB" pitchFamily="34" charset="0"/>
                        </a:rPr>
                        <a:t> </a:t>
                      </a:r>
                      <a:r>
                        <a:rPr lang="en-US" sz="1600" b="1" dirty="0" err="1" smtClean="0">
                          <a:latin typeface="Agency FB" pitchFamily="34" charset="0"/>
                        </a:rPr>
                        <a:t>CreateButtons</a:t>
                      </a:r>
                      <a:r>
                        <a:rPr lang="en-US" sz="1600" b="1" dirty="0" smtClean="0">
                          <a:latin typeface="Agency FB" pitchFamily="34" charset="0"/>
                        </a:rPr>
                        <a:t>(</a:t>
                      </a:r>
                      <a:r>
                        <a:rPr lang="en-US" sz="1600" b="1" dirty="0" err="1" smtClean="0">
                          <a:latin typeface="Agency FB" pitchFamily="34" charset="0"/>
                        </a:rPr>
                        <a:t>int,button</a:t>
                      </a:r>
                      <a:r>
                        <a:rPr lang="en-US" sz="1600" b="1" dirty="0" smtClean="0">
                          <a:latin typeface="Agency FB" pitchFamily="34" charset="0"/>
                        </a:rPr>
                        <a:t>[],</a:t>
                      </a:r>
                      <a:r>
                        <a:rPr lang="en-US" sz="1600" b="1" dirty="0" err="1" smtClean="0">
                          <a:latin typeface="Agency FB" pitchFamily="34" charset="0"/>
                        </a:rPr>
                        <a:t>int</a:t>
                      </a:r>
                      <a:r>
                        <a:rPr lang="en-US" sz="1600" b="1" dirty="0" smtClean="0">
                          <a:latin typeface="Agency FB" pitchFamily="34" charset="0"/>
                        </a:rPr>
                        <a:t>[][2],</a:t>
                      </a:r>
                      <a:r>
                        <a:rPr lang="en-US" sz="1600" b="1" dirty="0" err="1" smtClean="0">
                          <a:latin typeface="Agency FB" pitchFamily="34" charset="0"/>
                        </a:rPr>
                        <a:t>int</a:t>
                      </a:r>
                      <a:r>
                        <a:rPr lang="en-US" sz="1600" b="1" dirty="0" smtClean="0">
                          <a:latin typeface="Agency FB" pitchFamily="34" charset="0"/>
                        </a:rPr>
                        <a:t>[][2],</a:t>
                      </a:r>
                      <a:r>
                        <a:rPr lang="en-US" sz="1600" b="1" dirty="0" err="1" smtClean="0">
                          <a:latin typeface="Agency FB" pitchFamily="34" charset="0"/>
                        </a:rPr>
                        <a: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33</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err="1" smtClean="0">
                          <a:latin typeface="Agency FB" pitchFamily="34" charset="0"/>
                        </a:rPr>
                        <a:t>int</a:t>
                      </a:r>
                      <a:r>
                        <a:rPr lang="en-US" sz="1600" b="1" dirty="0" smtClean="0">
                          <a:latin typeface="Agency FB" pitchFamily="34" charset="0"/>
                        </a:rPr>
                        <a:t> </a:t>
                      </a:r>
                      <a:r>
                        <a:rPr lang="en-US" sz="1600" b="1" dirty="0" err="1" smtClean="0">
                          <a:latin typeface="Agency FB" pitchFamily="34" charset="0"/>
                        </a:rPr>
                        <a:t>CreateDialogBox</a:t>
                      </a:r>
                      <a:r>
                        <a:rPr lang="en-US" sz="1600" b="1" dirty="0" smtClean="0">
                          <a:latin typeface="Agency FB" pitchFamily="34" charset="0"/>
                        </a:rPr>
                        <a:t>(char[],char[],</a:t>
                      </a:r>
                      <a:r>
                        <a:rPr lang="en-US" sz="1600" b="1" dirty="0" err="1" smtClean="0">
                          <a:latin typeface="Agency FB" pitchFamily="34" charset="0"/>
                        </a:rPr>
                        <a:t>int,int,int,int</a:t>
                      </a:r>
                      <a:r>
                        <a:rPr lang="en-US" sz="1600" b="1" dirty="0" smtClean="0">
                          <a:latin typeface="Agency FB" pitchFamily="34" charset="0"/>
                        </a:rPr>
                        <a:t>[5],</a:t>
                      </a:r>
                      <a:r>
                        <a:rPr lang="en-US" sz="1600" b="1" dirty="0" err="1" smtClean="0">
                          <a:latin typeface="Agency FB" pitchFamily="34" charset="0"/>
                        </a:rPr>
                        <a:t>int</a:t>
                      </a:r>
                      <a:r>
                        <a:rPr lang="en-US" sz="1600" b="1" dirty="0" smtClean="0">
                          <a:latin typeface="Agency FB" pitchFamily="34" charset="0"/>
                        </a:rPr>
                        <a:t> </a:t>
                      </a:r>
                      <a:r>
                        <a:rPr lang="en-US" sz="1600" b="1" dirty="0" err="1" smtClean="0">
                          <a:latin typeface="Agency FB" pitchFamily="34" charset="0"/>
                        </a:rPr>
                        <a:t>ForceShiftX</a:t>
                      </a:r>
                      <a:r>
                        <a:rPr lang="en-US" sz="1600" b="1" dirty="0" smtClean="0">
                          <a:latin typeface="Agency FB" pitchFamily="34" charset="0"/>
                        </a:rPr>
                        <a:t> = 0,int </a:t>
                      </a:r>
                      <a:r>
                        <a:rPr lang="en-US" sz="1600" b="1" dirty="0" err="1" smtClean="0">
                          <a:latin typeface="Agency FB" pitchFamily="34" charset="0"/>
                        </a:rPr>
                        <a:t>ForceShiftY</a:t>
                      </a:r>
                      <a:r>
                        <a:rPr lang="en-US" sz="1600" b="1" dirty="0" smtClean="0">
                          <a:latin typeface="Agency FB" pitchFamily="34" charset="0"/>
                        </a:rPr>
                        <a:t> = 0);</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34</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FirstTimeIntro</a:t>
                      </a:r>
                      <a:r>
                        <a:rPr lang="en-US" sz="1600" b="1" dirty="0" smtClean="0">
                          <a:latin typeface="Agency FB" pitchFamily="34" charset="0"/>
                        </a:rPr>
                        <a:t>(</a:t>
                      </a:r>
                      <a:r>
                        <a:rPr lang="en-US" sz="1600" b="1" dirty="0" err="1" smtClean="0">
                          <a:latin typeface="Agency FB" pitchFamily="34" charset="0"/>
                        </a:rPr>
                        <a: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35</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CurrentAddress</a:t>
                      </a:r>
                      <a:r>
                        <a:rPr lang="en-US" sz="1600" b="1" dirty="0" smtClean="0">
                          <a:latin typeface="Agency FB" pitchFamily="34" charset="0"/>
                        </a:rPr>
                        <a:t>(char[]);</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36</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MainFrame</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37</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DefaultMainFrame</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38</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FrameHeader</a:t>
                      </a:r>
                      <a:r>
                        <a:rPr lang="en-US" sz="1600" b="1" dirty="0" smtClean="0">
                          <a:latin typeface="Agency FB" pitchFamily="34" charset="0"/>
                        </a:rPr>
                        <a:t>(</a:t>
                      </a:r>
                      <a:r>
                        <a:rPr lang="en-US" sz="1600" b="1" dirty="0" err="1" smtClean="0">
                          <a:latin typeface="Agency FB" pitchFamily="34" charset="0"/>
                        </a:rPr>
                        <a:t>short,short,int,short,char</a:t>
                      </a:r>
                      <a:r>
                        <a:rPr lang="en-US" sz="1600" b="1" dirty="0" smtClean="0">
                          <a:latin typeface="Agency FB" pitchFamily="34" charset="0"/>
                        </a:rPr>
                        <a:t>*,</a:t>
                      </a:r>
                      <a:r>
                        <a:rPr lang="en-US" sz="1600" b="1" dirty="0" err="1" smtClean="0">
                          <a:latin typeface="Agency FB" pitchFamily="34" charset="0"/>
                        </a:rPr>
                        <a: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39</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StringOut</a:t>
                      </a:r>
                      <a:r>
                        <a:rPr lang="en-US" sz="1600" b="1" dirty="0" smtClean="0">
                          <a:latin typeface="Agency FB" pitchFamily="34" charset="0"/>
                        </a:rPr>
                        <a:t>(</a:t>
                      </a:r>
                      <a:r>
                        <a:rPr lang="en-US" sz="1600" b="1" dirty="0" err="1" smtClean="0">
                          <a:latin typeface="Agency FB" pitchFamily="34" charset="0"/>
                        </a:rPr>
                        <a:t>int,short,short,int,int,string</a:t>
                      </a:r>
                      <a:r>
                        <a:rPr lang="en-US" sz="1600" b="1" dirty="0" smtClean="0">
                          <a:latin typeface="Agency FB" pitchFamily="34" charset="0"/>
                        </a:rPr>
                        <a:t> </a:t>
                      </a:r>
                      <a:r>
                        <a:rPr lang="en-US" sz="1600" b="1" dirty="0" err="1" smtClean="0">
                          <a:latin typeface="Agency FB" pitchFamily="34" charset="0"/>
                        </a:rPr>
                        <a:t>InterpretString</a:t>
                      </a:r>
                      <a:r>
                        <a:rPr lang="en-US" sz="1600" b="1" dirty="0" smtClean="0">
                          <a:latin typeface="Agency FB" pitchFamily="34" charset="0"/>
                        </a:rPr>
                        <a:t> = "");</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815974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0" b="1" dirty="0">
                <a:ln w="25400">
                  <a:noFill/>
                </a:ln>
                <a:solidFill>
                  <a:schemeClr val="tx1">
                    <a:lumMod val="75000"/>
                    <a:lumOff val="25000"/>
                  </a:schemeClr>
                </a:solidFill>
                <a:latin typeface="Agency FB" pitchFamily="34" charset="0"/>
              </a:rPr>
              <a:t>System Implementation</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Function List</a:t>
            </a:r>
          </a:p>
        </p:txBody>
      </p:sp>
      <p:graphicFrame>
        <p:nvGraphicFramePr>
          <p:cNvPr id="3" name="Table 2"/>
          <p:cNvGraphicFramePr>
            <a:graphicFrameLocks noGrp="1"/>
          </p:cNvGraphicFramePr>
          <p:nvPr>
            <p:extLst>
              <p:ext uri="{D42A27DB-BD31-4B8C-83A1-F6EECF244321}">
                <p14:modId xmlns:p14="http://schemas.microsoft.com/office/powerpoint/2010/main" val="3386651293"/>
              </p:ext>
            </p:extLst>
          </p:nvPr>
        </p:nvGraphicFramePr>
        <p:xfrm>
          <a:off x="990600" y="2209800"/>
          <a:ext cx="5562601" cy="7462520"/>
        </p:xfrm>
        <a:graphic>
          <a:graphicData uri="http://schemas.openxmlformats.org/drawingml/2006/table">
            <a:tbl>
              <a:tblPr firstRow="1" bandRow="1"/>
              <a:tblGrid>
                <a:gridCol w="457200"/>
                <a:gridCol w="5105401"/>
              </a:tblGrid>
              <a:tr h="370840">
                <a:tc>
                  <a:txBody>
                    <a:bodyPr/>
                    <a:lstStyle/>
                    <a:p>
                      <a:pPr marL="0" indent="0">
                        <a:buFont typeface="+mj-lt"/>
                        <a:buNone/>
                      </a:pPr>
                      <a:r>
                        <a:rPr lang="en-US" sz="1600" b="1" dirty="0" smtClean="0">
                          <a:latin typeface="Agency FB" pitchFamily="34" charset="0"/>
                        </a:rPr>
                        <a:t>40</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StringOut</a:t>
                      </a:r>
                      <a:r>
                        <a:rPr lang="en-US" sz="1600" b="1" dirty="0" smtClean="0">
                          <a:latin typeface="Agency FB" pitchFamily="34" charset="0"/>
                        </a:rPr>
                        <a:t>(</a:t>
                      </a:r>
                      <a:r>
                        <a:rPr lang="en-US" sz="1600" b="1" dirty="0" err="1" smtClean="0">
                          <a:latin typeface="Agency FB" pitchFamily="34" charset="0"/>
                        </a:rPr>
                        <a:t>string,short,short,int,int,string</a:t>
                      </a:r>
                      <a:r>
                        <a:rPr lang="en-US" sz="1600" b="1" dirty="0" smtClean="0">
                          <a:latin typeface="Agency FB" pitchFamily="34" charset="0"/>
                        </a:rPr>
                        <a:t> </a:t>
                      </a:r>
                      <a:r>
                        <a:rPr lang="en-US" sz="1600" b="1" dirty="0" err="1" smtClean="0">
                          <a:latin typeface="Agency FB" pitchFamily="34" charset="0"/>
                        </a:rPr>
                        <a:t>InterpretString</a:t>
                      </a:r>
                      <a:r>
                        <a:rPr lang="en-US" sz="1600" b="1" dirty="0" smtClean="0">
                          <a:latin typeface="Agency FB" pitchFamily="34" charset="0"/>
                        </a:rPr>
                        <a:t> = "");</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41</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StringOut</a:t>
                      </a:r>
                      <a:r>
                        <a:rPr lang="en-US" sz="1600" b="1" dirty="0" smtClean="0">
                          <a:latin typeface="Agency FB" pitchFamily="34" charset="0"/>
                        </a:rPr>
                        <a:t>(string&amp;,short&amp;,short&amp;,</a:t>
                      </a:r>
                      <a:r>
                        <a:rPr lang="en-US" sz="1600" b="1" dirty="0" err="1" smtClean="0">
                          <a:latin typeface="Agency FB" pitchFamily="34" charset="0"/>
                        </a:rPr>
                        <a:t>int</a:t>
                      </a:r>
                      <a:r>
                        <a:rPr lang="en-US" sz="1600" b="1" dirty="0" smtClean="0">
                          <a:latin typeface="Agency FB" pitchFamily="34" charset="0"/>
                        </a:rPr>
                        <a:t>&amp;,</a:t>
                      </a:r>
                      <a:r>
                        <a:rPr lang="en-US" sz="1600" b="1" dirty="0" err="1" smtClean="0">
                          <a:latin typeface="Agency FB" pitchFamily="34" charset="0"/>
                        </a:rPr>
                        <a:t>int,string</a:t>
                      </a:r>
                      <a:r>
                        <a:rPr lang="en-US" sz="1600" b="1" dirty="0" smtClean="0">
                          <a:latin typeface="Agency FB" pitchFamily="34" charset="0"/>
                        </a:rPr>
                        <a:t> </a:t>
                      </a:r>
                      <a:r>
                        <a:rPr lang="en-US" sz="1600" b="1" dirty="0" err="1" smtClean="0">
                          <a:latin typeface="Agency FB" pitchFamily="34" charset="0"/>
                        </a:rPr>
                        <a:t>InterpretString</a:t>
                      </a:r>
                      <a:r>
                        <a:rPr lang="en-US" sz="1600" b="1" dirty="0" smtClean="0">
                          <a:latin typeface="Agency FB" pitchFamily="34" charset="0"/>
                        </a:rPr>
                        <a:t> = "");</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42</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err="1" smtClean="0">
                          <a:latin typeface="Agency FB" pitchFamily="34" charset="0"/>
                        </a:rPr>
                        <a:t>int</a:t>
                      </a:r>
                      <a:r>
                        <a:rPr lang="en-US" sz="1600" b="1" dirty="0" smtClean="0">
                          <a:latin typeface="Agency FB" pitchFamily="34" charset="0"/>
                        </a:rPr>
                        <a:t> </a:t>
                      </a:r>
                      <a:r>
                        <a:rPr lang="en-US" sz="1600" b="1" dirty="0" err="1" smtClean="0">
                          <a:latin typeface="Agency FB" pitchFamily="34" charset="0"/>
                        </a:rPr>
                        <a:t>StringDigitValidation</a:t>
                      </a:r>
                      <a:r>
                        <a:rPr lang="en-US" sz="1600" b="1" dirty="0" smtClean="0">
                          <a:latin typeface="Agency FB" pitchFamily="34" charset="0"/>
                        </a:rPr>
                        <a:t>(string);</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43</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err="1" smtClean="0">
                          <a:latin typeface="Agency FB" pitchFamily="34" charset="0"/>
                        </a:rPr>
                        <a:t>int</a:t>
                      </a:r>
                      <a:r>
                        <a:rPr lang="en-US" sz="1600" b="1" dirty="0" smtClean="0">
                          <a:latin typeface="Agency FB" pitchFamily="34" charset="0"/>
                        </a:rPr>
                        <a:t> </a:t>
                      </a:r>
                      <a:r>
                        <a:rPr lang="en-US" sz="1600" b="1" dirty="0" err="1" smtClean="0">
                          <a:latin typeface="Agency FB" pitchFamily="34" charset="0"/>
                        </a:rPr>
                        <a:t>StringUnitsValidation</a:t>
                      </a:r>
                      <a:r>
                        <a:rPr lang="en-US" sz="1600" b="1" dirty="0" smtClean="0">
                          <a:latin typeface="Agency FB" pitchFamily="34" charset="0"/>
                        </a:rPr>
                        <a:t>(string);</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44</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err="1" smtClean="0">
                          <a:latin typeface="Agency FB" pitchFamily="34" charset="0"/>
                        </a:rPr>
                        <a:t>int</a:t>
                      </a:r>
                      <a:r>
                        <a:rPr lang="en-US" sz="1600" b="1" dirty="0" smtClean="0">
                          <a:latin typeface="Agency FB" pitchFamily="34" charset="0"/>
                        </a:rPr>
                        <a:t> </a:t>
                      </a:r>
                      <a:r>
                        <a:rPr lang="en-US" sz="1600" b="1" dirty="0" err="1" smtClean="0">
                          <a:latin typeface="Agency FB" pitchFamily="34" charset="0"/>
                        </a:rPr>
                        <a:t>ScrollInput</a:t>
                      </a:r>
                      <a:r>
                        <a:rPr lang="en-US" sz="1600" b="1" dirty="0" smtClean="0">
                          <a:latin typeface="Agency FB" pitchFamily="34" charset="0"/>
                        </a:rPr>
                        <a:t>(</a:t>
                      </a:r>
                      <a:r>
                        <a:rPr lang="en-US" sz="1600" b="1" dirty="0" err="1" smtClean="0">
                          <a:latin typeface="Agency FB" pitchFamily="34" charset="0"/>
                        </a:rPr>
                        <a:t>short,short,short,scrolllist</a:t>
                      </a:r>
                      <a:r>
                        <a:rPr lang="en-US" sz="1600" b="1" dirty="0" smtClean="0">
                          <a:latin typeface="Agency FB" pitchFamily="34" charset="0"/>
                        </a:rPr>
                        <a:t>[],</a:t>
                      </a:r>
                      <a:r>
                        <a:rPr lang="en-US" sz="1600" b="1" dirty="0" err="1" smtClean="0">
                          <a:latin typeface="Agency FB" pitchFamily="34" charset="0"/>
                        </a:rPr>
                        <a:t>int,int,int</a:t>
                      </a:r>
                      <a:r>
                        <a:rPr lang="en-US" sz="1600" b="1" dirty="0" smtClean="0">
                          <a:latin typeface="Agency FB" pitchFamily="34" charset="0"/>
                        </a:rPr>
                        <a:t> </a:t>
                      </a:r>
                      <a:r>
                        <a:rPr lang="en-US" sz="1600" b="1" dirty="0" err="1" smtClean="0">
                          <a:latin typeface="Agency FB" pitchFamily="34" charset="0"/>
                        </a:rPr>
                        <a:t>AdditionalStringID</a:t>
                      </a:r>
                      <a:r>
                        <a:rPr lang="en-US" sz="1600" b="1" dirty="0" smtClean="0">
                          <a:latin typeface="Agency FB" pitchFamily="34" charset="0"/>
                        </a:rPr>
                        <a:t> = 83);</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45</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InputDataVariable</a:t>
                      </a:r>
                      <a:r>
                        <a:rPr lang="en-US" sz="1600" b="1" dirty="0" smtClean="0">
                          <a:latin typeface="Agency FB" pitchFamily="34" charset="0"/>
                        </a:rPr>
                        <a:t>(</a:t>
                      </a:r>
                      <a:r>
                        <a:rPr lang="en-US" sz="1600" b="1" dirty="0" err="1" smtClean="0">
                          <a:latin typeface="Agency FB" pitchFamily="34" charset="0"/>
                        </a:rPr>
                        <a:t>int,input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46</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string </a:t>
                      </a:r>
                      <a:r>
                        <a:rPr lang="en-US" sz="1600" b="1" dirty="0" err="1" smtClean="0">
                          <a:latin typeface="Agency FB" pitchFamily="34" charset="0"/>
                        </a:rPr>
                        <a:t>SettingsValueInterpreter</a:t>
                      </a:r>
                      <a:r>
                        <a:rPr lang="en-US" sz="1600" b="1" dirty="0" smtClean="0">
                          <a:latin typeface="Agency FB" pitchFamily="34" charset="0"/>
                        </a:rPr>
                        <a:t>(</a:t>
                      </a:r>
                      <a:r>
                        <a:rPr lang="en-US" sz="1600" b="1" dirty="0" err="1" smtClean="0">
                          <a:latin typeface="Agency FB" pitchFamily="34" charset="0"/>
                        </a:rPr>
                        <a:t>int,int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47</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SettingsChanger</a:t>
                      </a:r>
                      <a:r>
                        <a:rPr lang="en-US" sz="1600" b="1" dirty="0" smtClean="0">
                          <a:latin typeface="Agency FB" pitchFamily="34" charset="0"/>
                        </a:rPr>
                        <a:t>(</a:t>
                      </a:r>
                      <a:r>
                        <a:rPr lang="en-US" sz="1600" b="1" dirty="0" err="1" smtClean="0">
                          <a:latin typeface="Agency FB" pitchFamily="34" charset="0"/>
                        </a:rPr>
                        <a:t>int,int,int,int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48</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UpdateSettingsMenu</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49</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CurrencyOneToManyCalculate</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50</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Calc();</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51</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Menu(</a:t>
                      </a:r>
                      <a:r>
                        <a:rPr lang="en-US" sz="1600" b="1" dirty="0" err="1" smtClean="0">
                          <a:latin typeface="Agency FB" pitchFamily="34" charset="0"/>
                        </a:rPr>
                        <a: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52</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About(char*,</a:t>
                      </a:r>
                      <a:r>
                        <a:rPr lang="en-US" sz="1600" b="1" dirty="0" err="1" smtClean="0">
                          <a:latin typeface="Agency FB" pitchFamily="34" charset="0"/>
                        </a:rPr>
                        <a:t>int,int,char</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53</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double </a:t>
                      </a:r>
                      <a:r>
                        <a:rPr lang="en-US" sz="1600" b="1" dirty="0" err="1" smtClean="0">
                          <a:latin typeface="Agency FB" pitchFamily="34" charset="0"/>
                        </a:rPr>
                        <a:t>GetCurrencyRate</a:t>
                      </a:r>
                      <a:r>
                        <a:rPr lang="en-US" sz="1600" b="1" dirty="0" smtClean="0">
                          <a:latin typeface="Agency FB" pitchFamily="34" charset="0"/>
                        </a:rPr>
                        <a:t>(char*,char*);</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54</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UpdateCurrencyRatesTerminator</a:t>
                      </a:r>
                      <a:r>
                        <a:rPr lang="en-US" sz="1600" b="1" dirty="0" smtClean="0">
                          <a:latin typeface="Agency FB" pitchFamily="34" charset="0"/>
                        </a:rPr>
                        <a:t>(void*);</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55</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UpdateCurrencyRates</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56</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UnitConversionScrollListGenerator</a:t>
                      </a:r>
                      <a:r>
                        <a:rPr lang="en-US" sz="1600" b="1" dirty="0" smtClean="0">
                          <a:latin typeface="Agency FB" pitchFamily="34" charset="0"/>
                        </a:rPr>
                        <a:t>(</a:t>
                      </a:r>
                      <a:r>
                        <a:rPr lang="en-US" sz="1600" b="1" dirty="0" err="1" smtClean="0">
                          <a:latin typeface="Agency FB" pitchFamily="34" charset="0"/>
                        </a:rPr>
                        <a:t>scrolllist</a:t>
                      </a:r>
                      <a:r>
                        <a:rPr lang="en-US" sz="1600" b="1" dirty="0" smtClean="0">
                          <a:latin typeface="Agency FB" pitchFamily="34" charset="0"/>
                        </a:rPr>
                        <a:t>*,</a:t>
                      </a:r>
                      <a:r>
                        <a:rPr lang="en-US" sz="1600" b="1" dirty="0" err="1" smtClean="0">
                          <a:latin typeface="Agency FB" pitchFamily="34" charset="0"/>
                        </a:rPr>
                        <a:t>int,char</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57</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double </a:t>
                      </a:r>
                      <a:r>
                        <a:rPr lang="en-US" sz="1600" b="1" dirty="0" err="1" smtClean="0">
                          <a:latin typeface="Agency FB" pitchFamily="34" charset="0"/>
                        </a:rPr>
                        <a:t>UnitConversionFromFile</a:t>
                      </a:r>
                      <a:r>
                        <a:rPr lang="en-US" sz="1600" b="1" dirty="0" smtClean="0">
                          <a:latin typeface="Agency FB" pitchFamily="34" charset="0"/>
                        </a:rPr>
                        <a:t>(char*,</a:t>
                      </a:r>
                      <a:r>
                        <a:rPr lang="en-US" sz="1600" b="1" dirty="0" err="1" smtClean="0">
                          <a:latin typeface="Agency FB" pitchFamily="34" charset="0"/>
                        </a:rPr>
                        <a:t>int,int,double</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58</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string </a:t>
                      </a:r>
                      <a:r>
                        <a:rPr lang="en-US" sz="1600" b="1" dirty="0" err="1" smtClean="0">
                          <a:latin typeface="Agency FB" pitchFamily="34" charset="0"/>
                        </a:rPr>
                        <a:t>UnitConvertor</a:t>
                      </a:r>
                      <a:r>
                        <a:rPr lang="en-US" sz="1600" b="1" dirty="0" smtClean="0">
                          <a:latin typeface="Agency FB" pitchFamily="34" charset="0"/>
                        </a:rPr>
                        <a:t>(</a:t>
                      </a:r>
                      <a:r>
                        <a:rPr lang="en-US" sz="1600" b="1" dirty="0" err="1" smtClean="0">
                          <a:latin typeface="Agency FB" pitchFamily="34" charset="0"/>
                        </a:rPr>
                        <a:t>int,int,int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62125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0" b="1" dirty="0">
                <a:ln w="25400">
                  <a:noFill/>
                </a:ln>
                <a:solidFill>
                  <a:schemeClr val="tx1">
                    <a:lumMod val="75000"/>
                    <a:lumOff val="25000"/>
                  </a:schemeClr>
                </a:solidFill>
                <a:latin typeface="Agency FB" pitchFamily="34" charset="0"/>
              </a:rPr>
              <a:t>System Implementation</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Function List</a:t>
            </a:r>
          </a:p>
        </p:txBody>
      </p:sp>
      <p:graphicFrame>
        <p:nvGraphicFramePr>
          <p:cNvPr id="3" name="Table 2"/>
          <p:cNvGraphicFramePr>
            <a:graphicFrameLocks noGrp="1"/>
          </p:cNvGraphicFramePr>
          <p:nvPr>
            <p:extLst>
              <p:ext uri="{D42A27DB-BD31-4B8C-83A1-F6EECF244321}">
                <p14:modId xmlns:p14="http://schemas.microsoft.com/office/powerpoint/2010/main" val="1847465039"/>
              </p:ext>
            </p:extLst>
          </p:nvPr>
        </p:nvGraphicFramePr>
        <p:xfrm>
          <a:off x="990600" y="2209800"/>
          <a:ext cx="5562601" cy="1112520"/>
        </p:xfrm>
        <a:graphic>
          <a:graphicData uri="http://schemas.openxmlformats.org/drawingml/2006/table">
            <a:tbl>
              <a:tblPr firstRow="1" bandRow="1"/>
              <a:tblGrid>
                <a:gridCol w="457200"/>
                <a:gridCol w="5105401"/>
              </a:tblGrid>
              <a:tr h="370840">
                <a:tc>
                  <a:txBody>
                    <a:bodyPr/>
                    <a:lstStyle/>
                    <a:p>
                      <a:pPr marL="0" indent="0">
                        <a:buFont typeface="+mj-lt"/>
                        <a:buNone/>
                      </a:pPr>
                      <a:r>
                        <a:rPr lang="en-US" sz="1600" b="1" dirty="0" smtClean="0">
                          <a:latin typeface="Agency FB" pitchFamily="34" charset="0"/>
                        </a:rPr>
                        <a:t>59</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double Calculate(</a:t>
                      </a:r>
                      <a:r>
                        <a:rPr lang="en-US" sz="1600" b="1" dirty="0" err="1" smtClean="0">
                          <a:latin typeface="Agency FB" pitchFamily="34" charset="0"/>
                        </a:rPr>
                        <a:t>int</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60</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err="1" smtClean="0">
                          <a:latin typeface="Agency FB" pitchFamily="34" charset="0"/>
                        </a:rPr>
                        <a:t>int</a:t>
                      </a:r>
                      <a:r>
                        <a:rPr lang="en-US" sz="1600" b="1" dirty="0" smtClean="0">
                          <a:latin typeface="Agency FB" pitchFamily="34" charset="0"/>
                        </a:rPr>
                        <a:t> </a:t>
                      </a:r>
                      <a:r>
                        <a:rPr lang="en-US" sz="1600" b="1" dirty="0" err="1" smtClean="0">
                          <a:latin typeface="Agency FB" pitchFamily="34" charset="0"/>
                        </a:rPr>
                        <a:t>CheckDev</a:t>
                      </a:r>
                      <a:r>
                        <a:rPr lang="en-US" sz="1600" b="1" dirty="0" smtClean="0">
                          <a:latin typeface="Agency FB" pitchFamily="34" charset="0"/>
                        </a:rPr>
                        <a:t>();</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pPr marL="0" indent="0">
                        <a:buFont typeface="+mj-lt"/>
                        <a:buNone/>
                      </a:pPr>
                      <a:r>
                        <a:rPr lang="en-US" sz="1600" b="1" dirty="0" smtClean="0">
                          <a:latin typeface="Agency FB" pitchFamily="34" charset="0"/>
                        </a:rPr>
                        <a:t>61</a:t>
                      </a:r>
                      <a:endParaRPr lang="en-US" sz="1600" b="1" dirty="0">
                        <a:latin typeface="Agency FB"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sz="1600" b="1" dirty="0" smtClean="0">
                          <a:latin typeface="Agency FB" pitchFamily="34" charset="0"/>
                        </a:rPr>
                        <a:t>void </a:t>
                      </a:r>
                      <a:r>
                        <a:rPr lang="en-US" sz="1600" b="1" dirty="0" err="1" smtClean="0">
                          <a:latin typeface="Agency FB" pitchFamily="34" charset="0"/>
                        </a:rPr>
                        <a:t>ExitProgram</a:t>
                      </a:r>
                      <a:r>
                        <a:rPr lang="en-US" sz="1600" b="1" dirty="0" smtClean="0">
                          <a:latin typeface="Agency FB" pitchFamily="34" charset="0"/>
                        </a:rPr>
                        <a:t>(void);</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541057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0" b="1" dirty="0">
                <a:ln w="25400">
                  <a:noFill/>
                </a:ln>
                <a:solidFill>
                  <a:schemeClr val="tx1">
                    <a:lumMod val="75000"/>
                    <a:lumOff val="25000"/>
                  </a:schemeClr>
                </a:solidFill>
                <a:latin typeface="Agency FB" pitchFamily="34" charset="0"/>
              </a:rPr>
              <a:t>System Implementation</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smtClean="0">
                <a:solidFill>
                  <a:schemeClr val="tx1"/>
                </a:solidFill>
                <a:latin typeface="Agency FB" pitchFamily="34" charset="0"/>
              </a:rPr>
              <a:t>Output</a:t>
            </a:r>
            <a:endParaRPr lang="en-US" sz="2800" b="1" dirty="0">
              <a:solidFill>
                <a:schemeClr val="tx1"/>
              </a:solidFill>
              <a:latin typeface="Agency FB"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259" y="2133600"/>
            <a:ext cx="4655741" cy="249913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4572000"/>
            <a:ext cx="4655741" cy="24971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260" y="7144362"/>
            <a:ext cx="4655740" cy="2456838"/>
          </a:xfrm>
          <a:prstGeom prst="rect">
            <a:avLst/>
          </a:prstGeom>
        </p:spPr>
      </p:pic>
    </p:spTree>
    <p:extLst>
      <p:ext uri="{BB962C8B-B14F-4D97-AF65-F5344CB8AC3E}">
        <p14:creationId xmlns:p14="http://schemas.microsoft.com/office/powerpoint/2010/main" val="546940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45000"/>
                <a:satMod val="135000"/>
              </a:schemeClr>
              <a:prstClr val="white"/>
            </a:duotone>
          </a:blip>
          <a:srcRect/>
          <a:tile tx="0" ty="0" sx="20000" sy="20000" flip="none" algn="tl"/>
        </a:blipFill>
        <a:effectLst/>
      </p:bgPr>
    </p:bg>
    <p:spTree>
      <p:nvGrpSpPr>
        <p:cNvPr id="1" name=""/>
        <p:cNvGrpSpPr/>
        <p:nvPr/>
      </p:nvGrpSpPr>
      <p:grpSpPr>
        <a:xfrm>
          <a:off x="0" y="0"/>
          <a:ext cx="0" cy="0"/>
          <a:chOff x="0" y="0"/>
          <a:chExt cx="0" cy="0"/>
        </a:xfrm>
      </p:grpSpPr>
      <p:sp>
        <p:nvSpPr>
          <p:cNvPr id="24" name="Rectangle 23"/>
          <p:cNvSpPr/>
          <p:nvPr/>
        </p:nvSpPr>
        <p:spPr>
          <a:xfrm>
            <a:off x="0" y="0"/>
            <a:ext cx="6858000" cy="8793481"/>
          </a:xfrm>
          <a:prstGeom prst="rect">
            <a:avLst/>
          </a:prstGeom>
          <a:blipFill dpi="0" rotWithShape="1">
            <a:blip r:embed="rId3">
              <a:alphaModFix amt="10000"/>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8843374"/>
            <a:ext cx="6858000" cy="1062625"/>
          </a:xfrm>
          <a:prstGeom prst="rect">
            <a:avLst/>
          </a:prstGeom>
          <a:blipFill dpi="0" rotWithShape="1">
            <a:blip r:embed="rId4"/>
            <a:srcRect/>
            <a:tile tx="0" ty="0" sx="60000" sy="60000" flip="none" algn="tl"/>
          </a:blipFill>
          <a:ln>
            <a:noFill/>
          </a:ln>
          <a:effectLst>
            <a:innerShdw blurRad="7366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8793481"/>
            <a:ext cx="6858000" cy="45719"/>
          </a:xfrm>
          <a:prstGeom prst="rect">
            <a:avLst/>
          </a:prstGeom>
          <a:solidFill>
            <a:schemeClr val="bg1"/>
          </a:solidFill>
          <a:ln>
            <a:noFill/>
          </a:ln>
          <a:effectLst>
            <a:outerShdw blurRad="127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3400" y="8763000"/>
            <a:ext cx="23622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effectLst>
                  <a:outerShdw blurRad="38100" dist="38100" dir="2700000" algn="tl">
                    <a:srgbClr val="000000">
                      <a:alpha val="43137"/>
                    </a:srgbClr>
                  </a:outerShdw>
                </a:effectLst>
                <a:latin typeface="Agency FB" pitchFamily="34" charset="0"/>
              </a:rPr>
              <a:t>By</a:t>
            </a:r>
          </a:p>
          <a:p>
            <a:r>
              <a:rPr lang="en-US" b="1" dirty="0" smtClean="0">
                <a:effectLst>
                  <a:outerShdw blurRad="38100" dist="38100" dir="2700000" algn="tl">
                    <a:srgbClr val="000000">
                      <a:alpha val="43137"/>
                    </a:srgbClr>
                  </a:outerShdw>
                </a:effectLst>
                <a:latin typeface="Agency FB" pitchFamily="34" charset="0"/>
              </a:rPr>
              <a:t>Divya Mamgai (XII</a:t>
            </a:r>
            <a:r>
              <a:rPr lang="en-US" b="1" baseline="30000" dirty="0" smtClean="0">
                <a:effectLst>
                  <a:outerShdw blurRad="38100" dist="38100" dir="2700000" algn="tl">
                    <a:srgbClr val="000000">
                      <a:alpha val="43137"/>
                    </a:srgbClr>
                  </a:outerShdw>
                </a:effectLst>
                <a:latin typeface="Agency FB" pitchFamily="34" charset="0"/>
              </a:rPr>
              <a:t>th</a:t>
            </a:r>
            <a:r>
              <a:rPr lang="en-US" b="1" dirty="0" smtClean="0">
                <a:effectLst>
                  <a:outerShdw blurRad="38100" dist="38100" dir="2700000" algn="tl">
                    <a:srgbClr val="000000">
                      <a:alpha val="43137"/>
                    </a:srgbClr>
                  </a:outerShdw>
                </a:effectLst>
                <a:latin typeface="Agency FB" pitchFamily="34" charset="0"/>
              </a:rPr>
              <a:t>)</a:t>
            </a:r>
          </a:p>
        </p:txBody>
      </p:sp>
      <p:sp>
        <p:nvSpPr>
          <p:cNvPr id="19" name="Rectangle 18"/>
          <p:cNvSpPr/>
          <p:nvPr/>
        </p:nvSpPr>
        <p:spPr>
          <a:xfrm>
            <a:off x="4267200" y="8763000"/>
            <a:ext cx="23622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smtClean="0">
                <a:effectLst>
                  <a:outerShdw blurRad="38100" dist="38100" dir="2700000" algn="tl">
                    <a:srgbClr val="000000">
                      <a:alpha val="43137"/>
                    </a:srgbClr>
                  </a:outerShdw>
                </a:effectLst>
                <a:latin typeface="Agency FB" pitchFamily="34" charset="0"/>
              </a:rPr>
              <a:t>To</a:t>
            </a:r>
          </a:p>
          <a:p>
            <a:pPr algn="r"/>
            <a:r>
              <a:rPr lang="en-US" b="1" dirty="0" smtClean="0">
                <a:effectLst>
                  <a:outerShdw blurRad="38100" dist="38100" dir="2700000" algn="tl">
                    <a:srgbClr val="000000">
                      <a:alpha val="43137"/>
                    </a:srgbClr>
                  </a:outerShdw>
                </a:effectLst>
                <a:latin typeface="Agency FB" pitchFamily="34" charset="0"/>
              </a:rPr>
              <a:t>Namrata Shah</a:t>
            </a:r>
          </a:p>
        </p:txBody>
      </p:sp>
      <p:grpSp>
        <p:nvGrpSpPr>
          <p:cNvPr id="21" name="Group 20"/>
          <p:cNvGrpSpPr/>
          <p:nvPr/>
        </p:nvGrpSpPr>
        <p:grpSpPr>
          <a:xfrm>
            <a:off x="1047490" y="3886200"/>
            <a:ext cx="5667505" cy="1066800"/>
            <a:chOff x="1047490" y="5943600"/>
            <a:chExt cx="5667505" cy="1066800"/>
          </a:xfrm>
        </p:grpSpPr>
        <p:sp>
          <p:nvSpPr>
            <p:cNvPr id="3" name="Rectangle 2"/>
            <p:cNvSpPr/>
            <p:nvPr/>
          </p:nvSpPr>
          <p:spPr>
            <a:xfrm>
              <a:off x="1228595" y="5943600"/>
              <a:ext cx="548640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800" b="1" dirty="0">
                  <a:ln w="25400">
                    <a:noFill/>
                  </a:ln>
                  <a:solidFill>
                    <a:schemeClr val="tx1">
                      <a:alpha val="70000"/>
                    </a:schemeClr>
                  </a:solidFill>
                  <a:effectLst>
                    <a:outerShdw blurRad="88900" dist="38100" dir="2700000" algn="tl" rotWithShape="0">
                      <a:prstClr val="black">
                        <a:alpha val="40000"/>
                      </a:prstClr>
                    </a:outerShdw>
                  </a:effectLst>
                  <a:latin typeface="Agency FB" pitchFamily="34" charset="0"/>
                </a:rPr>
                <a:t>CALCULATOR</a:t>
              </a:r>
            </a:p>
          </p:txBody>
        </p:sp>
        <p:sp>
          <p:nvSpPr>
            <p:cNvPr id="20" name="Rounded Rectangle 19"/>
            <p:cNvSpPr/>
            <p:nvPr/>
          </p:nvSpPr>
          <p:spPr>
            <a:xfrm>
              <a:off x="1047490" y="6605392"/>
              <a:ext cx="533400" cy="304800"/>
            </a:xfrm>
            <a:prstGeom prst="roundRect">
              <a:avLst>
                <a:gd name="adj" fmla="val 50000"/>
              </a:avLst>
            </a:prstGeom>
            <a:solidFill>
              <a:schemeClr val="tx1">
                <a:alpha val="21000"/>
              </a:schemeClr>
            </a:solidFill>
            <a:ln>
              <a:solidFill>
                <a:schemeClr val="bg1"/>
              </a:solidFill>
              <a:miter lim="800000"/>
            </a:ln>
            <a:effectLst>
              <a:outerShdw blurRad="101600"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gency FB" pitchFamily="34" charset="0"/>
                </a:rPr>
                <a:t>1.0</a:t>
              </a:r>
              <a:endParaRPr lang="en-US" b="1" dirty="0">
                <a:latin typeface="Agency FB" pitchFamily="34" charset="0"/>
              </a:endParaRPr>
            </a:p>
          </p:txBody>
        </p:sp>
      </p:grpSp>
      <p:sp>
        <p:nvSpPr>
          <p:cNvPr id="22" name="Rectangle 21"/>
          <p:cNvSpPr/>
          <p:nvPr/>
        </p:nvSpPr>
        <p:spPr>
          <a:xfrm>
            <a:off x="0" y="5105400"/>
            <a:ext cx="6858000" cy="45719"/>
          </a:xfrm>
          <a:prstGeom prst="rect">
            <a:avLst/>
          </a:prstGeom>
          <a:gradFill flip="none" rotWithShape="1">
            <a:gsLst>
              <a:gs pos="0">
                <a:schemeClr val="tx1">
                  <a:alpha val="20000"/>
                </a:schemeClr>
              </a:gs>
              <a:gs pos="50000">
                <a:schemeClr val="tx1">
                  <a:lumMod val="65000"/>
                  <a:lumOff val="35000"/>
                  <a:alpha val="20000"/>
                </a:schemeClr>
              </a:gs>
              <a:gs pos="100000">
                <a:schemeClr val="accent1">
                  <a:tint val="23500"/>
                  <a:satMod val="160000"/>
                  <a:alpha val="2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879121" y="5253335"/>
            <a:ext cx="2826479" cy="1569660"/>
          </a:xfrm>
          <a:prstGeom prst="rect">
            <a:avLst/>
          </a:prstGeom>
        </p:spPr>
        <p:txBody>
          <a:bodyPr wrap="none">
            <a:spAutoFit/>
          </a:bodyPr>
          <a:lstStyle/>
          <a:p>
            <a:pPr algn="r"/>
            <a:r>
              <a:rPr lang="en-US" sz="2400" b="1" dirty="0" smtClean="0">
                <a:ln w="25400">
                  <a:noFill/>
                </a:ln>
                <a:solidFill>
                  <a:schemeClr val="tx1">
                    <a:alpha val="70000"/>
                  </a:schemeClr>
                </a:solidFill>
                <a:effectLst>
                  <a:outerShdw blurRad="88900" dist="38100" dir="2700000" algn="tl" rotWithShape="0">
                    <a:prstClr val="black">
                      <a:alpha val="40000"/>
                    </a:prstClr>
                  </a:outerShdw>
                </a:effectLst>
                <a:latin typeface="Agency FB" pitchFamily="34" charset="0"/>
              </a:rPr>
              <a:t>Redefining the Calculator</a:t>
            </a:r>
          </a:p>
          <a:p>
            <a:pPr algn="r"/>
            <a:r>
              <a:rPr lang="en-US" sz="2400" b="1" dirty="0" smtClean="0">
                <a:ln w="25400">
                  <a:noFill/>
                </a:ln>
                <a:solidFill>
                  <a:schemeClr val="tx1">
                    <a:alpha val="70000"/>
                  </a:schemeClr>
                </a:solidFill>
                <a:effectLst>
                  <a:outerShdw blurRad="88900" dist="38100" dir="2700000" algn="tl" rotWithShape="0">
                    <a:prstClr val="black">
                      <a:alpha val="40000"/>
                    </a:prstClr>
                  </a:outerShdw>
                </a:effectLst>
                <a:latin typeface="Agency FB" pitchFamily="34" charset="0"/>
              </a:rPr>
              <a:t>Bringing GUI to C++</a:t>
            </a:r>
          </a:p>
          <a:p>
            <a:pPr algn="r"/>
            <a:r>
              <a:rPr lang="en-US" sz="2400" b="1" dirty="0" smtClean="0">
                <a:ln w="25400">
                  <a:noFill/>
                </a:ln>
                <a:solidFill>
                  <a:schemeClr val="tx1">
                    <a:alpha val="70000"/>
                  </a:schemeClr>
                </a:solidFill>
                <a:effectLst>
                  <a:outerShdw blurRad="88900" dist="38100" dir="2700000" algn="tl" rotWithShape="0">
                    <a:prstClr val="black">
                      <a:alpha val="40000"/>
                    </a:prstClr>
                  </a:outerShdw>
                </a:effectLst>
                <a:latin typeface="Agency FB" pitchFamily="34" charset="0"/>
              </a:rPr>
              <a:t>User-Friendly</a:t>
            </a:r>
          </a:p>
          <a:p>
            <a:pPr algn="r"/>
            <a:r>
              <a:rPr lang="en-US" sz="2400" b="1" dirty="0" smtClean="0">
                <a:ln w="25400">
                  <a:noFill/>
                </a:ln>
                <a:solidFill>
                  <a:schemeClr val="tx1">
                    <a:alpha val="70000"/>
                  </a:schemeClr>
                </a:solidFill>
                <a:effectLst>
                  <a:outerShdw blurRad="88900" dist="38100" dir="2700000" algn="tl" rotWithShape="0">
                    <a:prstClr val="black">
                      <a:alpha val="40000"/>
                    </a:prstClr>
                  </a:outerShdw>
                </a:effectLst>
                <a:latin typeface="Agency FB" pitchFamily="34" charset="0"/>
              </a:rPr>
              <a:t>Effective</a:t>
            </a:r>
            <a:endParaRPr lang="en-US" sz="2400" b="1" dirty="0">
              <a:ln w="25400">
                <a:noFill/>
              </a:ln>
              <a:solidFill>
                <a:schemeClr val="tx1">
                  <a:alpha val="70000"/>
                </a:schemeClr>
              </a:solidFill>
              <a:effectLst>
                <a:outerShdw blurRad="88900" dist="38100" dir="2700000" algn="tl" rotWithShape="0">
                  <a:prstClr val="black">
                    <a:alpha val="40000"/>
                  </a:prstClr>
                </a:outerShdw>
              </a:effectLst>
              <a:latin typeface="Agency FB" pitchFamily="34" charset="0"/>
            </a:endParaRPr>
          </a:p>
        </p:txBody>
      </p:sp>
    </p:spTree>
    <p:extLst>
      <p:ext uri="{BB962C8B-B14F-4D97-AF65-F5344CB8AC3E}">
        <p14:creationId xmlns:p14="http://schemas.microsoft.com/office/powerpoint/2010/main" val="39754058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0" b="1" dirty="0">
                <a:ln w="25400">
                  <a:noFill/>
                </a:ln>
                <a:solidFill>
                  <a:schemeClr val="tx1">
                    <a:lumMod val="75000"/>
                    <a:lumOff val="25000"/>
                  </a:schemeClr>
                </a:solidFill>
                <a:latin typeface="Agency FB" pitchFamily="34" charset="0"/>
              </a:rPr>
              <a:t>System Implementation</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Output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259" y="2154746"/>
            <a:ext cx="4655741" cy="24568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719" y="4589488"/>
            <a:ext cx="4253903" cy="24971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484" y="7144362"/>
            <a:ext cx="4649291" cy="2456838"/>
          </a:xfrm>
          <a:prstGeom prst="rect">
            <a:avLst/>
          </a:prstGeom>
        </p:spPr>
      </p:pic>
    </p:spTree>
    <p:extLst>
      <p:ext uri="{BB962C8B-B14F-4D97-AF65-F5344CB8AC3E}">
        <p14:creationId xmlns:p14="http://schemas.microsoft.com/office/powerpoint/2010/main" val="728622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0" b="1" dirty="0">
                <a:ln w="25400">
                  <a:noFill/>
                </a:ln>
                <a:solidFill>
                  <a:schemeClr val="tx1">
                    <a:lumMod val="75000"/>
                    <a:lumOff val="25000"/>
                  </a:schemeClr>
                </a:solidFill>
                <a:latin typeface="Agency FB" pitchFamily="34" charset="0"/>
              </a:rPr>
              <a:t>System Implementation</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Output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802" y="2154746"/>
            <a:ext cx="3458655" cy="24568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867" y="4589488"/>
            <a:ext cx="3835606" cy="24971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484" y="7162428"/>
            <a:ext cx="4649291" cy="2420705"/>
          </a:xfrm>
          <a:prstGeom prst="rect">
            <a:avLst/>
          </a:prstGeom>
        </p:spPr>
      </p:pic>
    </p:spTree>
    <p:extLst>
      <p:ext uri="{BB962C8B-B14F-4D97-AF65-F5344CB8AC3E}">
        <p14:creationId xmlns:p14="http://schemas.microsoft.com/office/powerpoint/2010/main" val="1570443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0" b="1" dirty="0">
                <a:ln w="25400">
                  <a:noFill/>
                </a:ln>
                <a:solidFill>
                  <a:schemeClr val="tx1">
                    <a:lumMod val="75000"/>
                    <a:lumOff val="25000"/>
                  </a:schemeClr>
                </a:solidFill>
                <a:latin typeface="Agency FB" pitchFamily="34" charset="0"/>
              </a:rPr>
              <a:t>System Implementation</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Output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763" y="2154746"/>
            <a:ext cx="4628733" cy="24568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719" y="4727564"/>
            <a:ext cx="4253903" cy="22209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064" y="7144362"/>
            <a:ext cx="4620131" cy="2456838"/>
          </a:xfrm>
          <a:prstGeom prst="rect">
            <a:avLst/>
          </a:prstGeom>
        </p:spPr>
      </p:pic>
    </p:spTree>
    <p:extLst>
      <p:ext uri="{BB962C8B-B14F-4D97-AF65-F5344CB8AC3E}">
        <p14:creationId xmlns:p14="http://schemas.microsoft.com/office/powerpoint/2010/main" val="1570443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0" b="1" dirty="0">
                <a:ln w="25400">
                  <a:noFill/>
                </a:ln>
                <a:solidFill>
                  <a:schemeClr val="tx1">
                    <a:lumMod val="75000"/>
                    <a:lumOff val="25000"/>
                  </a:schemeClr>
                </a:solidFill>
                <a:latin typeface="Agency FB" pitchFamily="34" charset="0"/>
              </a:rPr>
              <a:t>System Implementation</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Output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332" y="2154746"/>
            <a:ext cx="4617595" cy="24568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314" y="4727564"/>
            <a:ext cx="4172712" cy="22209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820" y="7144362"/>
            <a:ext cx="4352619" cy="2456838"/>
          </a:xfrm>
          <a:prstGeom prst="rect">
            <a:avLst/>
          </a:prstGeom>
        </p:spPr>
      </p:pic>
    </p:spTree>
    <p:extLst>
      <p:ext uri="{BB962C8B-B14F-4D97-AF65-F5344CB8AC3E}">
        <p14:creationId xmlns:p14="http://schemas.microsoft.com/office/powerpoint/2010/main" val="3840202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0" b="1" dirty="0">
                <a:ln w="25400">
                  <a:noFill/>
                </a:ln>
                <a:solidFill>
                  <a:schemeClr val="tx1">
                    <a:lumMod val="75000"/>
                    <a:lumOff val="25000"/>
                  </a:schemeClr>
                </a:solidFill>
                <a:latin typeface="Agency FB" pitchFamily="34" charset="0"/>
              </a:rPr>
              <a:t>System Implementation</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Output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930" y="2190435"/>
            <a:ext cx="4696739" cy="470325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158" y="7126035"/>
            <a:ext cx="4037807" cy="2456838"/>
          </a:xfrm>
          <a:prstGeom prst="rect">
            <a:avLst/>
          </a:prstGeom>
        </p:spPr>
      </p:pic>
    </p:spTree>
    <p:extLst>
      <p:ext uri="{BB962C8B-B14F-4D97-AF65-F5344CB8AC3E}">
        <p14:creationId xmlns:p14="http://schemas.microsoft.com/office/powerpoint/2010/main" val="7042022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0" b="1" dirty="0">
                <a:ln w="25400">
                  <a:noFill/>
                </a:ln>
                <a:solidFill>
                  <a:schemeClr val="tx1">
                    <a:lumMod val="75000"/>
                    <a:lumOff val="25000"/>
                  </a:schemeClr>
                </a:solidFill>
                <a:latin typeface="Agency FB" pitchFamily="34" charset="0"/>
              </a:rPr>
              <a:t>System Implementation</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Output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628027" y="1551825"/>
            <a:ext cx="3830549" cy="51054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715723" y="5310444"/>
            <a:ext cx="3655159" cy="5105402"/>
          </a:xfrm>
          <a:prstGeom prst="rect">
            <a:avLst/>
          </a:prstGeom>
        </p:spPr>
      </p:pic>
    </p:spTree>
    <p:extLst>
      <p:ext uri="{BB962C8B-B14F-4D97-AF65-F5344CB8AC3E}">
        <p14:creationId xmlns:p14="http://schemas.microsoft.com/office/powerpoint/2010/main" val="25594355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800" b="1" dirty="0">
                <a:ln w="25400">
                  <a:noFill/>
                </a:ln>
                <a:solidFill>
                  <a:schemeClr val="tx1">
                    <a:lumMod val="75000"/>
                    <a:lumOff val="25000"/>
                  </a:schemeClr>
                </a:solidFill>
                <a:latin typeface="Agency FB" pitchFamily="34" charset="0"/>
              </a:rPr>
              <a:t>Conclusion And Bibliography</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tx1"/>
                </a:solidFill>
                <a:latin typeface="Agency FB" pitchFamily="34" charset="0"/>
              </a:rPr>
              <a:t>All in all Calculator promises to change the way C++ Console – Based programs are seen, with it’s GUI – Like features and a Development – Friendly environment this program promises to perform best at every given condition.</a:t>
            </a:r>
          </a:p>
          <a:p>
            <a:endParaRPr lang="en-US" b="1" dirty="0">
              <a:solidFill>
                <a:schemeClr val="tx1"/>
              </a:solidFill>
              <a:latin typeface="Agency FB" pitchFamily="34" charset="0"/>
            </a:endParaRPr>
          </a:p>
          <a:p>
            <a:r>
              <a:rPr lang="en-US" b="1" dirty="0" smtClean="0">
                <a:solidFill>
                  <a:schemeClr val="tx1"/>
                </a:solidFill>
                <a:latin typeface="Agency FB" pitchFamily="34" charset="0"/>
              </a:rPr>
              <a:t>The About and Unit Conversion data were taken from:</a:t>
            </a:r>
          </a:p>
          <a:p>
            <a:endParaRPr lang="en-US" b="1" dirty="0">
              <a:solidFill>
                <a:schemeClr val="tx1"/>
              </a:solidFill>
              <a:latin typeface="Agency FB" pitchFamily="34" charset="0"/>
            </a:endParaRPr>
          </a:p>
          <a:p>
            <a:pPr marL="342900" indent="-342900">
              <a:buFont typeface="+mj-lt"/>
              <a:buAutoNum type="arabicPeriod"/>
            </a:pPr>
            <a:r>
              <a:rPr lang="en-US" b="1" dirty="0">
                <a:solidFill>
                  <a:schemeClr val="tx1"/>
                </a:solidFill>
                <a:latin typeface="Agency FB" pitchFamily="34" charset="0"/>
                <a:hlinkClick r:id="rId2"/>
              </a:rPr>
              <a:t>http://</a:t>
            </a:r>
            <a:r>
              <a:rPr lang="en-US" b="1" dirty="0" smtClean="0">
                <a:solidFill>
                  <a:schemeClr val="tx1"/>
                </a:solidFill>
                <a:latin typeface="Agency FB" pitchFamily="34" charset="0"/>
                <a:hlinkClick r:id="rId2"/>
              </a:rPr>
              <a:t>en.wikipedia.org/wiki/Main_Page</a:t>
            </a:r>
            <a:endParaRPr lang="en-US" b="1" dirty="0" smtClean="0">
              <a:solidFill>
                <a:schemeClr val="tx1"/>
              </a:solidFill>
              <a:latin typeface="Agency FB" pitchFamily="34" charset="0"/>
            </a:endParaRPr>
          </a:p>
          <a:p>
            <a:pPr marL="342900" indent="-342900">
              <a:buFont typeface="+mj-lt"/>
              <a:buAutoNum type="arabicPeriod"/>
            </a:pPr>
            <a:endParaRPr lang="en-US" b="1" dirty="0">
              <a:solidFill>
                <a:schemeClr val="tx1"/>
              </a:solidFill>
              <a:latin typeface="Agency FB" pitchFamily="34" charset="0"/>
            </a:endParaRPr>
          </a:p>
          <a:p>
            <a:pPr marL="342900" indent="-342900">
              <a:buFont typeface="+mj-lt"/>
              <a:buAutoNum type="arabicPeriod"/>
            </a:pPr>
            <a:r>
              <a:rPr lang="en-US" b="1" dirty="0">
                <a:solidFill>
                  <a:schemeClr val="tx1"/>
                </a:solidFill>
                <a:latin typeface="Agency FB" pitchFamily="34" charset="0"/>
                <a:hlinkClick r:id="rId3"/>
              </a:rPr>
              <a:t>http://www.smartconversion.com</a:t>
            </a:r>
            <a:r>
              <a:rPr lang="en-US" b="1" dirty="0" smtClean="0">
                <a:solidFill>
                  <a:schemeClr val="tx1"/>
                </a:solidFill>
                <a:latin typeface="Agency FB" pitchFamily="34" charset="0"/>
                <a:hlinkClick r:id="rId3"/>
              </a:rPr>
              <a:t>/</a:t>
            </a:r>
            <a:endParaRPr lang="en-US" b="1" dirty="0" smtClean="0">
              <a:solidFill>
                <a:schemeClr val="tx1"/>
              </a:solidFill>
              <a:latin typeface="Agency FB" pitchFamily="34" charset="0"/>
            </a:endParaRPr>
          </a:p>
          <a:p>
            <a:pPr marL="342900" indent="-342900">
              <a:buFont typeface="+mj-lt"/>
              <a:buAutoNum type="arabicPeriod"/>
            </a:pPr>
            <a:endParaRPr lang="en-US" b="1" dirty="0">
              <a:solidFill>
                <a:schemeClr val="tx1"/>
              </a:solidFill>
              <a:latin typeface="Agency FB" pitchFamily="34" charset="0"/>
            </a:endParaRPr>
          </a:p>
          <a:p>
            <a:r>
              <a:rPr lang="en-US" b="1" dirty="0" smtClean="0">
                <a:solidFill>
                  <a:schemeClr val="tx1"/>
                </a:solidFill>
                <a:latin typeface="Agency FB" pitchFamily="34" charset="0"/>
              </a:rPr>
              <a:t>The web-links for various elements in the program the following website is used:</a:t>
            </a:r>
          </a:p>
          <a:p>
            <a:endParaRPr lang="en-US" b="1" dirty="0">
              <a:solidFill>
                <a:schemeClr val="tx1"/>
              </a:solidFill>
              <a:latin typeface="Agency FB" pitchFamily="34" charset="0"/>
            </a:endParaRPr>
          </a:p>
          <a:p>
            <a:r>
              <a:rPr lang="en-US" b="1" dirty="0" smtClean="0">
                <a:solidFill>
                  <a:schemeClr val="tx1"/>
                </a:solidFill>
                <a:latin typeface="Agency FB" pitchFamily="34" charset="0"/>
                <a:hlinkClick r:id="rId4"/>
              </a:rPr>
              <a:t>http</a:t>
            </a:r>
            <a:r>
              <a:rPr lang="en-US" b="1" dirty="0">
                <a:solidFill>
                  <a:schemeClr val="tx1"/>
                </a:solidFill>
                <a:latin typeface="Agency FB" pitchFamily="34" charset="0"/>
                <a:hlinkClick r:id="rId4"/>
              </a:rPr>
              <a:t>://mathworld.wolfram.com</a:t>
            </a:r>
            <a:r>
              <a:rPr lang="en-US" b="1" dirty="0" smtClean="0">
                <a:solidFill>
                  <a:schemeClr val="tx1"/>
                </a:solidFill>
                <a:latin typeface="Agency FB" pitchFamily="34" charset="0"/>
                <a:hlinkClick r:id="rId4"/>
              </a:rPr>
              <a:t>/</a:t>
            </a:r>
            <a:endParaRPr lang="en-US" b="1" dirty="0">
              <a:solidFill>
                <a:schemeClr val="tx1"/>
              </a:solidFill>
              <a:latin typeface="Agency FB" pitchFamily="34" charset="0"/>
            </a:endParaRPr>
          </a:p>
          <a:p>
            <a:pPr marL="342900" indent="-342900">
              <a:buFont typeface="+mj-lt"/>
              <a:buAutoNum type="arabicPeriod"/>
            </a:pPr>
            <a:endParaRPr lang="en-US" b="1" dirty="0">
              <a:solidFill>
                <a:schemeClr val="tx1"/>
              </a:solidFill>
              <a:latin typeface="Agency FB" pitchFamily="34" charset="0"/>
            </a:endParaRPr>
          </a:p>
        </p:txBody>
      </p:sp>
    </p:spTree>
    <p:extLst>
      <p:ext uri="{BB962C8B-B14F-4D97-AF65-F5344CB8AC3E}">
        <p14:creationId xmlns:p14="http://schemas.microsoft.com/office/powerpoint/2010/main" val="2640503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47490" y="152400"/>
            <a:ext cx="5667505" cy="1066800"/>
            <a:chOff x="1047490" y="5943600"/>
            <a:chExt cx="5667505" cy="1066800"/>
          </a:xfrm>
        </p:grpSpPr>
        <p:sp>
          <p:nvSpPr>
            <p:cNvPr id="13" name="Rectangle 12"/>
            <p:cNvSpPr/>
            <p:nvPr/>
          </p:nvSpPr>
          <p:spPr>
            <a:xfrm>
              <a:off x="1228595" y="5943600"/>
              <a:ext cx="548640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800" b="1" dirty="0">
                  <a:ln w="25400">
                    <a:noFill/>
                  </a:ln>
                  <a:solidFill>
                    <a:schemeClr val="tx1">
                      <a:lumMod val="75000"/>
                      <a:lumOff val="25000"/>
                    </a:schemeClr>
                  </a:solidFill>
                  <a:latin typeface="Agency FB" pitchFamily="34" charset="0"/>
                </a:rPr>
                <a:t>CALCULATOR</a:t>
              </a:r>
            </a:p>
          </p:txBody>
        </p:sp>
        <p:sp>
          <p:nvSpPr>
            <p:cNvPr id="15" name="Rounded Rectangle 14"/>
            <p:cNvSpPr/>
            <p:nvPr/>
          </p:nvSpPr>
          <p:spPr>
            <a:xfrm>
              <a:off x="1047490" y="6605392"/>
              <a:ext cx="533400" cy="304800"/>
            </a:xfrm>
            <a:prstGeom prst="roundRect">
              <a:avLst>
                <a:gd name="adj" fmla="val 50000"/>
              </a:avLst>
            </a:prstGeom>
            <a:solidFill>
              <a:schemeClr val="bg1">
                <a:alpha val="21000"/>
              </a:schemeClr>
            </a:solidFill>
            <a:ln w="34925">
              <a:solidFill>
                <a:schemeClr val="tx1">
                  <a:lumMod val="75000"/>
                  <a:lumOff val="2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lumMod val="75000"/>
                      <a:lumOff val="25000"/>
                    </a:schemeClr>
                  </a:solidFill>
                  <a:latin typeface="Agency FB" pitchFamily="34" charset="0"/>
                </a:rPr>
                <a:t>1.0</a:t>
              </a:r>
              <a:endParaRPr lang="en-US" b="1" dirty="0">
                <a:solidFill>
                  <a:schemeClr val="tx1">
                    <a:lumMod val="75000"/>
                    <a:lumOff val="25000"/>
                  </a:schemeClr>
                </a:solidFill>
                <a:latin typeface="Agency FB" pitchFamily="34" charset="0"/>
              </a:endParaRPr>
            </a:p>
          </p:txBody>
        </p:sp>
      </p:gr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209950626"/>
              </p:ext>
            </p:extLst>
          </p:nvPr>
        </p:nvGraphicFramePr>
        <p:xfrm>
          <a:off x="381000" y="1600200"/>
          <a:ext cx="5334000" cy="7498080"/>
        </p:xfrm>
        <a:graphic>
          <a:graphicData uri="http://schemas.openxmlformats.org/drawingml/2006/table">
            <a:tbl>
              <a:tblPr firstRow="1" bandRow="1"/>
              <a:tblGrid>
                <a:gridCol w="457200"/>
                <a:gridCol w="4876800"/>
              </a:tblGrid>
              <a:tr h="609600">
                <a:tc>
                  <a:txBody>
                    <a:bodyPr/>
                    <a:lstStyle/>
                    <a:p>
                      <a:pPr>
                        <a:lnSpc>
                          <a:spcPct val="150000"/>
                        </a:lnSpc>
                      </a:pP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nSpc>
                          <a:spcPct val="150000"/>
                        </a:lnSpc>
                      </a:pPr>
                      <a:r>
                        <a:rPr lang="en-US" sz="2400" b="1" dirty="0" smtClean="0">
                          <a:solidFill>
                            <a:schemeClr val="tx1"/>
                          </a:solidFill>
                          <a:latin typeface="Agency FB" pitchFamily="34" charset="0"/>
                        </a:rPr>
                        <a:t>Introduction</a:t>
                      </a: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09600">
                <a:tc>
                  <a:txBody>
                    <a:bodyPr/>
                    <a:lstStyle/>
                    <a:p>
                      <a:pPr>
                        <a:lnSpc>
                          <a:spcPct val="150000"/>
                        </a:lnSpc>
                      </a:pP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nSpc>
                          <a:spcPct val="150000"/>
                        </a:lnSpc>
                      </a:pPr>
                      <a:r>
                        <a:rPr lang="en-US" sz="2400" b="1" dirty="0" smtClean="0">
                          <a:solidFill>
                            <a:schemeClr val="tx1"/>
                          </a:solidFill>
                          <a:latin typeface="Agency FB" pitchFamily="34" charset="0"/>
                        </a:rPr>
                        <a:t>Objective</a:t>
                      </a: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09600">
                <a:tc>
                  <a:txBody>
                    <a:bodyPr/>
                    <a:lstStyle/>
                    <a:p>
                      <a:pPr>
                        <a:lnSpc>
                          <a:spcPct val="150000"/>
                        </a:lnSpc>
                      </a:pP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a:lnSpc>
                          <a:spcPct val="150000"/>
                        </a:lnSpc>
                      </a:pPr>
                      <a:r>
                        <a:rPr lang="en-US" sz="2400" b="1" dirty="0" smtClean="0">
                          <a:solidFill>
                            <a:schemeClr val="tx1"/>
                          </a:solidFill>
                          <a:latin typeface="Agency FB" pitchFamily="34" charset="0"/>
                        </a:rPr>
                        <a:t>Synopsis</a:t>
                      </a: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09600">
                <a:tc>
                  <a:txBody>
                    <a:bodyPr/>
                    <a:lstStyle/>
                    <a:p>
                      <a:pPr>
                        <a:lnSpc>
                          <a:spcPct val="150000"/>
                        </a:lnSpc>
                      </a:pP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400" b="1" dirty="0" smtClean="0">
                          <a:solidFill>
                            <a:schemeClr val="tx1"/>
                          </a:solidFill>
                          <a:latin typeface="Agency FB" pitchFamily="34" charset="0"/>
                        </a:rPr>
                        <a:t>Program Description</a:t>
                      </a:r>
                    </a:p>
                    <a:p>
                      <a:pPr marL="800100" marR="0" lvl="2" indent="-342900" algn="l" defTabSz="914400" rtl="0" eaLnBrk="1" fontAlgn="auto" latinLnBrk="0" hangingPunct="1">
                        <a:lnSpc>
                          <a:spcPct val="150000"/>
                        </a:lnSpc>
                        <a:spcBef>
                          <a:spcPts val="0"/>
                        </a:spcBef>
                        <a:spcAft>
                          <a:spcPts val="0"/>
                        </a:spcAft>
                        <a:buClrTx/>
                        <a:buSzTx/>
                        <a:buFont typeface="Wingdings" pitchFamily="2" charset="2"/>
                        <a:buChar char="v"/>
                        <a:tabLst/>
                        <a:defRPr/>
                      </a:pPr>
                      <a:r>
                        <a:rPr lang="en-US" sz="2000" b="1" dirty="0" smtClean="0">
                          <a:solidFill>
                            <a:schemeClr val="tx1"/>
                          </a:solidFill>
                          <a:latin typeface="Agency FB" pitchFamily="34" charset="0"/>
                        </a:rPr>
                        <a:t>System Study</a:t>
                      </a:r>
                    </a:p>
                    <a:p>
                      <a:pPr marL="800100" marR="0" lvl="2" indent="-342900" algn="l" defTabSz="914400" rtl="0" eaLnBrk="1" fontAlgn="auto" latinLnBrk="0" hangingPunct="1">
                        <a:lnSpc>
                          <a:spcPct val="150000"/>
                        </a:lnSpc>
                        <a:spcBef>
                          <a:spcPts val="0"/>
                        </a:spcBef>
                        <a:spcAft>
                          <a:spcPts val="0"/>
                        </a:spcAft>
                        <a:buClrTx/>
                        <a:buSzTx/>
                        <a:buFont typeface="Wingdings" pitchFamily="2" charset="2"/>
                        <a:buChar char="v"/>
                        <a:tabLst/>
                        <a:defRPr/>
                      </a:pPr>
                      <a:r>
                        <a:rPr lang="en-US" sz="2000" b="1" dirty="0" smtClean="0">
                          <a:solidFill>
                            <a:schemeClr val="tx1"/>
                          </a:solidFill>
                          <a:latin typeface="Agency FB" pitchFamily="34" charset="0"/>
                        </a:rPr>
                        <a:t>Existing System</a:t>
                      </a:r>
                    </a:p>
                    <a:p>
                      <a:pPr marL="800100" marR="0" lvl="2" indent="-342900" algn="l" defTabSz="914400" rtl="0" eaLnBrk="1" fontAlgn="auto" latinLnBrk="0" hangingPunct="1">
                        <a:lnSpc>
                          <a:spcPct val="150000"/>
                        </a:lnSpc>
                        <a:spcBef>
                          <a:spcPts val="0"/>
                        </a:spcBef>
                        <a:spcAft>
                          <a:spcPts val="0"/>
                        </a:spcAft>
                        <a:buClrTx/>
                        <a:buSzTx/>
                        <a:buFont typeface="Wingdings" pitchFamily="2" charset="2"/>
                        <a:buChar char="v"/>
                        <a:tabLst/>
                        <a:defRPr/>
                      </a:pPr>
                      <a:r>
                        <a:rPr lang="en-US" sz="2000" b="1" dirty="0" smtClean="0">
                          <a:solidFill>
                            <a:schemeClr val="tx1"/>
                          </a:solidFill>
                          <a:latin typeface="Agency FB" pitchFamily="34" charset="0"/>
                        </a:rPr>
                        <a:t>Proposed System</a:t>
                      </a:r>
                    </a:p>
                    <a:p>
                      <a:pPr marL="800100" marR="0" lvl="2" indent="-342900" algn="l" defTabSz="914400" rtl="0" eaLnBrk="1" fontAlgn="auto" latinLnBrk="0" hangingPunct="1">
                        <a:lnSpc>
                          <a:spcPct val="150000"/>
                        </a:lnSpc>
                        <a:spcBef>
                          <a:spcPts val="0"/>
                        </a:spcBef>
                        <a:spcAft>
                          <a:spcPts val="0"/>
                        </a:spcAft>
                        <a:buClrTx/>
                        <a:buSzTx/>
                        <a:buFont typeface="Wingdings" pitchFamily="2" charset="2"/>
                        <a:buChar char="v"/>
                        <a:tabLst/>
                        <a:defRPr/>
                      </a:pPr>
                      <a:r>
                        <a:rPr lang="en-US" sz="2000" b="1" dirty="0" smtClean="0">
                          <a:solidFill>
                            <a:schemeClr val="tx1"/>
                          </a:solidFill>
                          <a:latin typeface="Agency FB" pitchFamily="34" charset="0"/>
                        </a:rPr>
                        <a:t>Future Scope</a:t>
                      </a:r>
                    </a:p>
                    <a:p>
                      <a:pPr marL="800100" marR="0" lvl="2" indent="-342900" algn="l" defTabSz="914400" rtl="0" eaLnBrk="1" fontAlgn="auto" latinLnBrk="0" hangingPunct="1">
                        <a:lnSpc>
                          <a:spcPct val="150000"/>
                        </a:lnSpc>
                        <a:spcBef>
                          <a:spcPts val="0"/>
                        </a:spcBef>
                        <a:spcAft>
                          <a:spcPts val="0"/>
                        </a:spcAft>
                        <a:buClrTx/>
                        <a:buSzTx/>
                        <a:buFont typeface="Wingdings" pitchFamily="2" charset="2"/>
                        <a:buChar char="v"/>
                        <a:tabLst/>
                        <a:defRPr/>
                      </a:pPr>
                      <a:r>
                        <a:rPr lang="en-US" sz="2000" b="1" dirty="0" smtClean="0">
                          <a:solidFill>
                            <a:schemeClr val="tx1"/>
                          </a:solidFill>
                          <a:latin typeface="Agency FB" pitchFamily="34" charset="0"/>
                        </a:rPr>
                        <a:t>Feasibility Study</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09600">
                <a:tc>
                  <a:txBody>
                    <a:bodyPr/>
                    <a:lstStyle/>
                    <a:p>
                      <a:pPr>
                        <a:lnSpc>
                          <a:spcPct val="150000"/>
                        </a:lnSpc>
                      </a:pP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sz="2400" b="1" dirty="0" smtClean="0">
                          <a:solidFill>
                            <a:schemeClr val="tx1"/>
                          </a:solidFill>
                          <a:latin typeface="Agency FB" pitchFamily="34" charset="0"/>
                        </a:rPr>
                        <a:t>System Design And Development</a:t>
                      </a:r>
                    </a:p>
                    <a:p>
                      <a:pPr marL="800100" marR="0" lvl="2" indent="-342900" algn="l" defTabSz="914400" rtl="0" eaLnBrk="1" fontAlgn="auto" latinLnBrk="0" hangingPunct="1">
                        <a:lnSpc>
                          <a:spcPct val="150000"/>
                        </a:lnSpc>
                        <a:spcBef>
                          <a:spcPts val="0"/>
                        </a:spcBef>
                        <a:spcAft>
                          <a:spcPts val="0"/>
                        </a:spcAft>
                        <a:buClrTx/>
                        <a:buSzTx/>
                        <a:buFont typeface="Wingdings" pitchFamily="2" charset="2"/>
                        <a:buChar char="v"/>
                        <a:tabLst/>
                        <a:defRPr/>
                      </a:pPr>
                      <a:r>
                        <a:rPr lang="en-US" sz="2000" b="1" dirty="0" smtClean="0">
                          <a:solidFill>
                            <a:schemeClr val="tx1"/>
                          </a:solidFill>
                          <a:latin typeface="Agency FB" pitchFamily="34" charset="0"/>
                        </a:rPr>
                        <a:t>System Environment</a:t>
                      </a:r>
                    </a:p>
                    <a:p>
                      <a:pPr marL="800100" marR="0" lvl="2" indent="-342900" algn="l" defTabSz="914400" rtl="0" eaLnBrk="1" fontAlgn="auto" latinLnBrk="0" hangingPunct="1">
                        <a:lnSpc>
                          <a:spcPct val="150000"/>
                        </a:lnSpc>
                        <a:spcBef>
                          <a:spcPts val="0"/>
                        </a:spcBef>
                        <a:spcAft>
                          <a:spcPts val="0"/>
                        </a:spcAft>
                        <a:buClrTx/>
                        <a:buSzTx/>
                        <a:buFont typeface="Wingdings" pitchFamily="2" charset="2"/>
                        <a:buChar char="v"/>
                        <a:tabLst/>
                        <a:defRPr/>
                      </a:pPr>
                      <a:r>
                        <a:rPr lang="en-US" sz="2000" b="1" dirty="0" smtClean="0">
                          <a:solidFill>
                            <a:schemeClr val="tx1"/>
                          </a:solidFill>
                          <a:latin typeface="Agency FB" pitchFamily="34" charset="0"/>
                        </a:rPr>
                        <a:t>Language Description</a:t>
                      </a:r>
                    </a:p>
                    <a:p>
                      <a:pPr marL="800100" marR="0" lvl="2" indent="-342900" algn="l" defTabSz="914400" rtl="0" eaLnBrk="1" fontAlgn="auto" latinLnBrk="0" hangingPunct="1">
                        <a:lnSpc>
                          <a:spcPct val="150000"/>
                        </a:lnSpc>
                        <a:spcBef>
                          <a:spcPts val="0"/>
                        </a:spcBef>
                        <a:spcAft>
                          <a:spcPts val="0"/>
                        </a:spcAft>
                        <a:buClrTx/>
                        <a:buSzTx/>
                        <a:buFont typeface="Wingdings" pitchFamily="2" charset="2"/>
                        <a:buChar char="v"/>
                        <a:tabLst/>
                        <a:defRPr/>
                      </a:pPr>
                      <a:r>
                        <a:rPr lang="en-US" sz="2000" b="1" dirty="0" smtClean="0">
                          <a:solidFill>
                            <a:schemeClr val="tx1"/>
                          </a:solidFill>
                          <a:latin typeface="Agency FB" pitchFamily="34" charset="0"/>
                        </a:rPr>
                        <a:t>Platform Development</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09600">
                <a:tc>
                  <a:txBody>
                    <a:bodyPr/>
                    <a:lstStyle/>
                    <a:p>
                      <a:pPr>
                        <a:lnSpc>
                          <a:spcPct val="150000"/>
                        </a:lnSpc>
                      </a:pP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sz="2400" b="1" dirty="0" smtClean="0">
                          <a:solidFill>
                            <a:schemeClr val="tx1"/>
                          </a:solidFill>
                          <a:latin typeface="Agency FB" pitchFamily="34" charset="0"/>
                        </a:rPr>
                        <a:t>System Testing</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401685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047490" y="152400"/>
            <a:ext cx="5667505" cy="1066800"/>
            <a:chOff x="1047490" y="5943600"/>
            <a:chExt cx="5667505" cy="1066800"/>
          </a:xfrm>
        </p:grpSpPr>
        <p:sp>
          <p:nvSpPr>
            <p:cNvPr id="13" name="Rectangle 12"/>
            <p:cNvSpPr/>
            <p:nvPr/>
          </p:nvSpPr>
          <p:spPr>
            <a:xfrm>
              <a:off x="1228595" y="5943600"/>
              <a:ext cx="548640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800" b="1" dirty="0">
                  <a:ln w="25400">
                    <a:noFill/>
                  </a:ln>
                  <a:solidFill>
                    <a:schemeClr val="tx1">
                      <a:lumMod val="75000"/>
                      <a:lumOff val="25000"/>
                    </a:schemeClr>
                  </a:solidFill>
                  <a:latin typeface="Agency FB" pitchFamily="34" charset="0"/>
                </a:rPr>
                <a:t>CALCULATOR</a:t>
              </a:r>
            </a:p>
          </p:txBody>
        </p:sp>
        <p:sp>
          <p:nvSpPr>
            <p:cNvPr id="15" name="Rounded Rectangle 14"/>
            <p:cNvSpPr/>
            <p:nvPr/>
          </p:nvSpPr>
          <p:spPr>
            <a:xfrm>
              <a:off x="1047490" y="6605392"/>
              <a:ext cx="533400" cy="304800"/>
            </a:xfrm>
            <a:prstGeom prst="roundRect">
              <a:avLst>
                <a:gd name="adj" fmla="val 50000"/>
              </a:avLst>
            </a:prstGeom>
            <a:solidFill>
              <a:schemeClr val="bg1">
                <a:alpha val="21000"/>
              </a:schemeClr>
            </a:solidFill>
            <a:ln w="34925">
              <a:solidFill>
                <a:schemeClr val="tx1">
                  <a:lumMod val="75000"/>
                  <a:lumOff val="2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lumMod val="75000"/>
                      <a:lumOff val="25000"/>
                    </a:schemeClr>
                  </a:solidFill>
                  <a:latin typeface="Agency FB" pitchFamily="34" charset="0"/>
                </a:rPr>
                <a:t>1.0</a:t>
              </a:r>
              <a:endParaRPr lang="en-US" b="1" dirty="0">
                <a:solidFill>
                  <a:schemeClr val="tx1">
                    <a:lumMod val="75000"/>
                    <a:lumOff val="25000"/>
                  </a:schemeClr>
                </a:solidFill>
                <a:latin typeface="Agency FB" pitchFamily="34" charset="0"/>
              </a:endParaRPr>
            </a:p>
          </p:txBody>
        </p:sp>
      </p:gr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618691042"/>
              </p:ext>
            </p:extLst>
          </p:nvPr>
        </p:nvGraphicFramePr>
        <p:xfrm>
          <a:off x="381000" y="1600200"/>
          <a:ext cx="5257800" cy="3291840"/>
        </p:xfrm>
        <a:graphic>
          <a:graphicData uri="http://schemas.openxmlformats.org/drawingml/2006/table">
            <a:tbl>
              <a:tblPr firstRow="1" bandRow="1"/>
              <a:tblGrid>
                <a:gridCol w="457200"/>
                <a:gridCol w="4800600"/>
              </a:tblGrid>
              <a:tr h="609600">
                <a:tc>
                  <a:txBody>
                    <a:bodyPr/>
                    <a:lstStyle/>
                    <a:p>
                      <a:pPr>
                        <a:lnSpc>
                          <a:spcPct val="150000"/>
                        </a:lnSpc>
                      </a:pP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400" b="1" dirty="0" smtClean="0">
                          <a:solidFill>
                            <a:schemeClr val="tx1"/>
                          </a:solidFill>
                          <a:latin typeface="Agency FB" pitchFamily="34" charset="0"/>
                        </a:rPr>
                        <a:t>System Security</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09600">
                <a:tc>
                  <a:txBody>
                    <a:bodyPr/>
                    <a:lstStyle/>
                    <a:p>
                      <a:pPr>
                        <a:lnSpc>
                          <a:spcPct val="150000"/>
                        </a:lnSpc>
                      </a:pP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400" b="1" dirty="0" smtClean="0">
                          <a:solidFill>
                            <a:schemeClr val="tx1"/>
                          </a:solidFill>
                          <a:latin typeface="Agency FB" pitchFamily="34" charset="0"/>
                        </a:rPr>
                        <a:t>System Implementation</a:t>
                      </a:r>
                    </a:p>
                    <a:p>
                      <a:pPr marL="800100" marR="0" lvl="2" indent="-342900" algn="l" defTabSz="914400" rtl="0" eaLnBrk="1" fontAlgn="auto" latinLnBrk="0" hangingPunct="1">
                        <a:lnSpc>
                          <a:spcPct val="150000"/>
                        </a:lnSpc>
                        <a:spcBef>
                          <a:spcPts val="0"/>
                        </a:spcBef>
                        <a:spcAft>
                          <a:spcPts val="0"/>
                        </a:spcAft>
                        <a:buClrTx/>
                        <a:buSzTx/>
                        <a:buFont typeface="Wingdings" pitchFamily="2" charset="2"/>
                        <a:buChar char="v"/>
                        <a:tabLst/>
                        <a:defRPr/>
                      </a:pPr>
                      <a:r>
                        <a:rPr lang="en-US" sz="2000" b="1" dirty="0" smtClean="0">
                          <a:solidFill>
                            <a:schemeClr val="tx1"/>
                          </a:solidFill>
                          <a:latin typeface="Agency FB" pitchFamily="34" charset="0"/>
                        </a:rPr>
                        <a:t>Function List</a:t>
                      </a:r>
                    </a:p>
                    <a:p>
                      <a:pPr marL="800100" marR="0" lvl="2" indent="-342900" algn="l" defTabSz="914400" rtl="0" eaLnBrk="1" fontAlgn="auto" latinLnBrk="0" hangingPunct="1">
                        <a:lnSpc>
                          <a:spcPct val="150000"/>
                        </a:lnSpc>
                        <a:spcBef>
                          <a:spcPts val="0"/>
                        </a:spcBef>
                        <a:spcAft>
                          <a:spcPts val="0"/>
                        </a:spcAft>
                        <a:buClrTx/>
                        <a:buSzTx/>
                        <a:buFont typeface="Wingdings" pitchFamily="2" charset="2"/>
                        <a:buChar char="v"/>
                        <a:tabLst/>
                        <a:defRPr/>
                      </a:pPr>
                      <a:r>
                        <a:rPr lang="en-US" sz="2000" b="1" dirty="0" smtClean="0">
                          <a:solidFill>
                            <a:schemeClr val="tx1"/>
                          </a:solidFill>
                          <a:latin typeface="Agency FB" pitchFamily="34" charset="0"/>
                        </a:rPr>
                        <a:t>Source Code</a:t>
                      </a:r>
                    </a:p>
                    <a:p>
                      <a:pPr marL="800100" marR="0" lvl="2" indent="-342900" algn="l" defTabSz="914400" rtl="0" eaLnBrk="1" fontAlgn="auto" latinLnBrk="0" hangingPunct="1">
                        <a:lnSpc>
                          <a:spcPct val="150000"/>
                        </a:lnSpc>
                        <a:spcBef>
                          <a:spcPts val="0"/>
                        </a:spcBef>
                        <a:spcAft>
                          <a:spcPts val="0"/>
                        </a:spcAft>
                        <a:buClrTx/>
                        <a:buSzTx/>
                        <a:buFont typeface="Wingdings" pitchFamily="2" charset="2"/>
                        <a:buChar char="v"/>
                        <a:tabLst/>
                        <a:defRPr/>
                      </a:pPr>
                      <a:r>
                        <a:rPr lang="en-US" sz="2000" b="1" dirty="0" smtClean="0">
                          <a:solidFill>
                            <a:schemeClr val="tx1"/>
                          </a:solidFill>
                          <a:latin typeface="Agency FB" pitchFamily="34" charset="0"/>
                        </a:rPr>
                        <a:t>Output</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09600">
                <a:tc>
                  <a:txBody>
                    <a:bodyPr/>
                    <a:lstStyle/>
                    <a:p>
                      <a:pPr>
                        <a:lnSpc>
                          <a:spcPct val="150000"/>
                        </a:lnSpc>
                      </a:pPr>
                      <a:endParaRPr lang="en-US" sz="24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2400" b="1" dirty="0" smtClean="0">
                          <a:solidFill>
                            <a:schemeClr val="tx1"/>
                          </a:solidFill>
                          <a:latin typeface="Agency FB" pitchFamily="34" charset="0"/>
                        </a:rPr>
                        <a:t>Conclusion And Bibliography</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2021017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28595" y="152400"/>
            <a:ext cx="548640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800" b="1" dirty="0" smtClean="0">
                <a:ln w="25400">
                  <a:noFill/>
                </a:ln>
                <a:solidFill>
                  <a:schemeClr val="tx1">
                    <a:lumMod val="75000"/>
                    <a:lumOff val="25000"/>
                  </a:schemeClr>
                </a:solidFill>
                <a:latin typeface="Agency FB" pitchFamily="34" charset="0"/>
              </a:rPr>
              <a:t>Introduction</a:t>
            </a:r>
            <a:endParaRPr lang="en-US" sz="8800" b="1" dirty="0">
              <a:ln w="25400">
                <a:noFill/>
              </a:ln>
              <a:solidFill>
                <a:schemeClr val="tx1">
                  <a:lumMod val="75000"/>
                  <a:lumOff val="25000"/>
                </a:schemeClr>
              </a:solidFill>
              <a:latin typeface="Agency FB" pitchFamily="34" charset="0"/>
            </a:endParaRP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tx1"/>
                </a:solidFill>
                <a:latin typeface="Agency FB" pitchFamily="34" charset="0"/>
              </a:rPr>
              <a:t>Calculator.1.0 is a program that understands the importance of time in your life. It enables you to perform simple calculations to some mind boggling ones, with ease!</a:t>
            </a:r>
          </a:p>
          <a:p>
            <a:endParaRPr lang="en-US" b="1" dirty="0">
              <a:solidFill>
                <a:schemeClr val="tx1"/>
              </a:solidFill>
              <a:latin typeface="Agency FB" pitchFamily="34" charset="0"/>
            </a:endParaRPr>
          </a:p>
          <a:p>
            <a:r>
              <a:rPr lang="en-US" b="1" dirty="0" smtClean="0">
                <a:solidFill>
                  <a:schemeClr val="tx1"/>
                </a:solidFill>
                <a:latin typeface="Agency FB" pitchFamily="34" charset="0"/>
              </a:rPr>
              <a:t>The program utilizes the concept of hand-input (Key-Input) rather than old-fashioned choice input that are found in almost all of the console-based programs out there. And with the swift shortcut keys, one can easily multitask while performing various calculations. Also you can listen to favorite tune while doing math. The user-friendly UI (FUI) lets do more with less! Carefully designed settings for the program lets you tune it to your liking.</a:t>
            </a:r>
          </a:p>
          <a:p>
            <a:endParaRPr lang="en-US" b="1" dirty="0">
              <a:solidFill>
                <a:schemeClr val="tx1"/>
              </a:solidFill>
              <a:latin typeface="Agency FB" pitchFamily="34" charset="0"/>
            </a:endParaRPr>
          </a:p>
          <a:p>
            <a:r>
              <a:rPr lang="en-US" b="1" dirty="0" smtClean="0">
                <a:solidFill>
                  <a:schemeClr val="tx1"/>
                </a:solidFill>
                <a:latin typeface="Agency FB" pitchFamily="34" charset="0"/>
              </a:rPr>
              <a:t>Calculator.1.0 is mainly targeted  for people with daily need for math calculations, but also comes in handy for some who like keep track of current currency-rates. Some would like to convert units, some might want to use the classic Calc with more cool features, or some might just want to sit back and read the information this program can give about various mathematical related terms!</a:t>
            </a:r>
            <a:endParaRPr lang="en-US" b="1" dirty="0">
              <a:solidFill>
                <a:schemeClr val="tx1"/>
              </a:solidFill>
              <a:latin typeface="Agency FB" pitchFamily="34" charset="0"/>
            </a:endParaRPr>
          </a:p>
        </p:txBody>
      </p:sp>
    </p:spTree>
    <p:extLst>
      <p:ext uri="{BB962C8B-B14F-4D97-AF65-F5344CB8AC3E}">
        <p14:creationId xmlns:p14="http://schemas.microsoft.com/office/powerpoint/2010/main" val="1463120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228595" y="152400"/>
            <a:ext cx="548640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800" b="1" dirty="0">
                <a:ln w="25400">
                  <a:noFill/>
                </a:ln>
                <a:solidFill>
                  <a:schemeClr val="tx1">
                    <a:lumMod val="75000"/>
                    <a:lumOff val="25000"/>
                  </a:schemeClr>
                </a:solidFill>
                <a:latin typeface="Agency FB" pitchFamily="34" charset="0"/>
              </a:rPr>
              <a:t>Objective</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smtClean="0">
                <a:solidFill>
                  <a:schemeClr val="tx1"/>
                </a:solidFill>
                <a:latin typeface="Agency FB" pitchFamily="34" charset="0"/>
              </a:rPr>
              <a:t>Calculator.1.0 is a vision for making people see the power of C++ and how many different tasks this simple language can perform. It destroys the barrier of a console program lagging behind in terms of input facility by using complex algorithm to make sure you get close experience to what a GUI program might give you.</a:t>
            </a:r>
          </a:p>
          <a:p>
            <a:endParaRPr lang="en-US" b="1" dirty="0">
              <a:solidFill>
                <a:schemeClr val="tx1"/>
              </a:solidFill>
              <a:latin typeface="Agency FB" pitchFamily="34" charset="0"/>
            </a:endParaRPr>
          </a:p>
          <a:p>
            <a:r>
              <a:rPr lang="en-US" b="1" dirty="0" smtClean="0">
                <a:solidFill>
                  <a:schemeClr val="tx1"/>
                </a:solidFill>
                <a:latin typeface="Agency FB" pitchFamily="34" charset="0"/>
              </a:rPr>
              <a:t>Calculator.1.0 is mainly build with the objective – All In One. A calculator that only does not give you basic functionality that a calculator should but provides far more features. </a:t>
            </a:r>
            <a:endParaRPr lang="en-US" b="1" dirty="0">
              <a:solidFill>
                <a:schemeClr val="tx1"/>
              </a:solidFill>
              <a:latin typeface="Agency FB" pitchFamily="34" charset="0"/>
            </a:endParaRPr>
          </a:p>
        </p:txBody>
      </p:sp>
    </p:spTree>
    <p:extLst>
      <p:ext uri="{BB962C8B-B14F-4D97-AF65-F5344CB8AC3E}">
        <p14:creationId xmlns:p14="http://schemas.microsoft.com/office/powerpoint/2010/main" val="383949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600" b="1" dirty="0" smtClean="0">
                <a:ln w="25400">
                  <a:noFill/>
                </a:ln>
                <a:solidFill>
                  <a:schemeClr val="tx1">
                    <a:lumMod val="75000"/>
                    <a:lumOff val="25000"/>
                  </a:schemeClr>
                </a:solidFill>
                <a:latin typeface="Agency FB" pitchFamily="34" charset="0"/>
              </a:rPr>
              <a:t>Program Description</a:t>
            </a:r>
            <a:endParaRPr lang="en-US" sz="6600" b="1" dirty="0">
              <a:ln w="25400">
                <a:noFill/>
              </a:ln>
              <a:solidFill>
                <a:schemeClr val="tx1">
                  <a:lumMod val="75000"/>
                  <a:lumOff val="25000"/>
                </a:schemeClr>
              </a:solidFill>
              <a:latin typeface="Agency FB" pitchFamily="34" charset="0"/>
            </a:endParaRP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r>
              <a:rPr lang="en-US" sz="2800" b="1" dirty="0" smtClean="0">
                <a:solidFill>
                  <a:schemeClr val="tx1"/>
                </a:solidFill>
                <a:latin typeface="Agency FB" pitchFamily="34" charset="0"/>
              </a:rPr>
              <a:t>System Study</a:t>
            </a:r>
          </a:p>
          <a:p>
            <a:pPr marL="342900" indent="-342900"/>
            <a:endParaRPr lang="en-US" b="1" dirty="0" smtClean="0">
              <a:solidFill>
                <a:schemeClr val="tx1"/>
              </a:solidFill>
              <a:latin typeface="Agency FB" pitchFamily="34" charset="0"/>
            </a:endParaRPr>
          </a:p>
          <a:p>
            <a:pPr marL="342900" indent="-342900"/>
            <a:r>
              <a:rPr lang="en-US" b="1" dirty="0" smtClean="0">
                <a:solidFill>
                  <a:schemeClr val="tx1"/>
                </a:solidFill>
                <a:latin typeface="Agency FB" pitchFamily="34" charset="0"/>
              </a:rPr>
              <a:t>Calculators are complex machines and makes the lives of people very easy going. The Calculators have been friend of scientists for a long time and even for the students studying in school, colleges or even the teachers and professors teaching them.</a:t>
            </a:r>
          </a:p>
          <a:p>
            <a:pPr marL="342900" indent="-342900"/>
            <a:endParaRPr lang="en-US" b="1" dirty="0" smtClean="0">
              <a:solidFill>
                <a:schemeClr val="tx1"/>
              </a:solidFill>
              <a:latin typeface="Agency FB" pitchFamily="34" charset="0"/>
            </a:endParaRPr>
          </a:p>
          <a:p>
            <a:pPr marL="342900" indent="-342900"/>
            <a:r>
              <a:rPr lang="en-US" b="1" dirty="0" smtClean="0">
                <a:solidFill>
                  <a:schemeClr val="tx1"/>
                </a:solidFill>
                <a:latin typeface="Agency FB" pitchFamily="34" charset="0"/>
              </a:rPr>
              <a:t>Calculator ever since invented has proved it’s credibility for the success of Human Race.</a:t>
            </a:r>
          </a:p>
          <a:p>
            <a:pPr marL="342900" indent="-342900"/>
            <a:endParaRPr lang="en-US" b="1" dirty="0" smtClean="0">
              <a:solidFill>
                <a:schemeClr val="tx1"/>
              </a:solidFill>
              <a:latin typeface="Agency FB" pitchFamily="34" charset="0"/>
            </a:endParaRPr>
          </a:p>
          <a:p>
            <a:pPr marL="342900" lvl="0" indent="-342900"/>
            <a:r>
              <a:rPr lang="en-US" sz="2800" b="1" dirty="0" smtClean="0">
                <a:solidFill>
                  <a:prstClr val="black"/>
                </a:solidFill>
                <a:latin typeface="Agency FB" pitchFamily="34" charset="0"/>
              </a:rPr>
              <a:t>Existing System</a:t>
            </a:r>
          </a:p>
          <a:p>
            <a:pPr marL="342900" indent="-342900"/>
            <a:endParaRPr lang="en-US" b="1" dirty="0" smtClean="0">
              <a:solidFill>
                <a:schemeClr val="tx1"/>
              </a:solidFill>
              <a:latin typeface="Agency FB" pitchFamily="34" charset="0"/>
            </a:endParaRPr>
          </a:p>
          <a:p>
            <a:pPr marL="342900" indent="-342900"/>
            <a:r>
              <a:rPr lang="en-US" b="1" dirty="0" smtClean="0">
                <a:solidFill>
                  <a:schemeClr val="tx1"/>
                </a:solidFill>
                <a:latin typeface="Agency FB" pitchFamily="34" charset="0"/>
              </a:rPr>
              <a:t>Current Calculators lacks the innovation and as a result they are too complex to be used by certain users. As a result their users are very less. Their use is certainly </a:t>
            </a:r>
            <a:r>
              <a:rPr lang="en-US" b="1" dirty="0" err="1" smtClean="0">
                <a:solidFill>
                  <a:schemeClr val="tx1"/>
                </a:solidFill>
                <a:latin typeface="Agency FB" pitchFamily="34" charset="0"/>
              </a:rPr>
              <a:t>minimalized</a:t>
            </a:r>
            <a:r>
              <a:rPr lang="en-US" b="1" dirty="0" smtClean="0">
                <a:solidFill>
                  <a:schemeClr val="tx1"/>
                </a:solidFill>
                <a:latin typeface="Agency FB" pitchFamily="34" charset="0"/>
              </a:rPr>
              <a:t> because of this factor as not everyone can understand the meaning of the complex functions these Calculators use.</a:t>
            </a:r>
          </a:p>
          <a:p>
            <a:pPr marL="342900" indent="-342900"/>
            <a:endParaRPr lang="en-US" b="1" dirty="0" smtClean="0">
              <a:solidFill>
                <a:schemeClr val="tx1"/>
              </a:solidFill>
              <a:latin typeface="Agency FB" pitchFamily="34" charset="0"/>
            </a:endParaRPr>
          </a:p>
          <a:p>
            <a:pPr marL="342900" lvl="0" indent="-342900"/>
            <a:r>
              <a:rPr lang="en-US" sz="2800" b="1" dirty="0" smtClean="0">
                <a:solidFill>
                  <a:prstClr val="black"/>
                </a:solidFill>
                <a:latin typeface="Agency FB" pitchFamily="34" charset="0"/>
              </a:rPr>
              <a:t>Proposed System</a:t>
            </a:r>
          </a:p>
          <a:p>
            <a:pPr marL="342900" indent="-342900"/>
            <a:endParaRPr lang="en-US" b="1" dirty="0" smtClean="0">
              <a:solidFill>
                <a:schemeClr val="tx1"/>
              </a:solidFill>
              <a:latin typeface="Agency FB" pitchFamily="34" charset="0"/>
            </a:endParaRPr>
          </a:p>
          <a:p>
            <a:pPr marL="342900" indent="-342900"/>
            <a:r>
              <a:rPr lang="en-US" b="1" dirty="0" smtClean="0">
                <a:solidFill>
                  <a:schemeClr val="tx1"/>
                </a:solidFill>
                <a:latin typeface="Agency FB" pitchFamily="34" charset="0"/>
              </a:rPr>
              <a:t>The new system that is implemented by this program is the system of ease. Now everyone even if he/she don’t know much about the complex functions these Calculators use, they can just followed the wizard provided by this program to the user.</a:t>
            </a:r>
          </a:p>
          <a:p>
            <a:pPr marL="342900" indent="-342900"/>
            <a:endParaRPr lang="en-US" b="1" dirty="0" smtClean="0">
              <a:solidFill>
                <a:schemeClr val="tx1"/>
              </a:solidFill>
              <a:latin typeface="Agency FB" pitchFamily="34" charset="0"/>
            </a:endParaRPr>
          </a:p>
          <a:p>
            <a:pPr marL="342900" indent="-342900"/>
            <a:r>
              <a:rPr lang="en-US" b="1" dirty="0" smtClean="0">
                <a:solidFill>
                  <a:schemeClr val="tx1"/>
                </a:solidFill>
                <a:latin typeface="Agency FB" pitchFamily="34" charset="0"/>
              </a:rPr>
              <a:t>The program utilizes a new concept of input and output, and makes use of a whole new level programming which promises to be robust.</a:t>
            </a:r>
          </a:p>
          <a:p>
            <a:pPr marL="342900" indent="-342900"/>
            <a:endParaRPr lang="en-US" b="1" dirty="0" smtClean="0">
              <a:solidFill>
                <a:schemeClr val="tx1"/>
              </a:solidFill>
              <a:latin typeface="Agency FB" pitchFamily="34" charset="0"/>
            </a:endParaRPr>
          </a:p>
          <a:p>
            <a:pPr marL="342900" indent="-342900"/>
            <a:endParaRPr lang="en-US" b="1" dirty="0" smtClean="0">
              <a:solidFill>
                <a:schemeClr val="tx1"/>
              </a:solidFill>
              <a:latin typeface="Agency FB" pitchFamily="34" charset="0"/>
            </a:endParaRPr>
          </a:p>
        </p:txBody>
      </p:sp>
    </p:spTree>
    <p:extLst>
      <p:ext uri="{BB962C8B-B14F-4D97-AF65-F5344CB8AC3E}">
        <p14:creationId xmlns:p14="http://schemas.microsoft.com/office/powerpoint/2010/main" val="3388035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600" b="1" dirty="0" smtClean="0">
                <a:ln w="25400">
                  <a:noFill/>
                </a:ln>
                <a:solidFill>
                  <a:schemeClr val="tx1">
                    <a:lumMod val="75000"/>
                    <a:lumOff val="25000"/>
                  </a:schemeClr>
                </a:solidFill>
                <a:latin typeface="Agency FB" pitchFamily="34" charset="0"/>
              </a:rPr>
              <a:t>Program Description</a:t>
            </a:r>
            <a:endParaRPr lang="en-US" sz="6600" b="1" dirty="0">
              <a:ln w="25400">
                <a:noFill/>
              </a:ln>
              <a:solidFill>
                <a:schemeClr val="tx1">
                  <a:lumMod val="75000"/>
                  <a:lumOff val="25000"/>
                </a:schemeClr>
              </a:solidFill>
              <a:latin typeface="Agency FB" pitchFamily="34" charset="0"/>
            </a:endParaRP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r>
              <a:rPr lang="en-US" sz="2800" b="1" dirty="0" smtClean="0">
                <a:solidFill>
                  <a:schemeClr val="tx1"/>
                </a:solidFill>
                <a:latin typeface="Agency FB" pitchFamily="34" charset="0"/>
              </a:rPr>
              <a:t>Future Scope</a:t>
            </a:r>
          </a:p>
          <a:p>
            <a:pPr marL="342900" indent="-342900"/>
            <a:endParaRPr lang="en-US" b="1" dirty="0" smtClean="0">
              <a:solidFill>
                <a:schemeClr val="tx1"/>
              </a:solidFill>
              <a:latin typeface="Agency FB" pitchFamily="34" charset="0"/>
            </a:endParaRPr>
          </a:p>
          <a:p>
            <a:pPr marL="342900" indent="-342900"/>
            <a:r>
              <a:rPr lang="en-US" b="1" dirty="0" smtClean="0">
                <a:solidFill>
                  <a:schemeClr val="tx1"/>
                </a:solidFill>
                <a:latin typeface="Agency FB" pitchFamily="34" charset="0"/>
              </a:rPr>
              <a:t>The Calculator is aimed to be used world-wide, by students, teachers, and even scientists. It’s ability to give up to-date currency rates makes it quit handy for economy minded persons. Also with use of GUI – Like interface it is sure to make it’s impact on the minds of the future generation.</a:t>
            </a:r>
          </a:p>
          <a:p>
            <a:pPr marL="342900" indent="-342900"/>
            <a:endParaRPr lang="en-US" b="1" dirty="0" smtClean="0">
              <a:solidFill>
                <a:schemeClr val="tx1"/>
              </a:solidFill>
              <a:latin typeface="Agency FB" pitchFamily="34" charset="0"/>
            </a:endParaRPr>
          </a:p>
          <a:p>
            <a:pPr marL="342900" lvl="0" indent="-342900"/>
            <a:r>
              <a:rPr lang="en-US" sz="2800" b="1" dirty="0" smtClean="0">
                <a:solidFill>
                  <a:prstClr val="black"/>
                </a:solidFill>
                <a:latin typeface="Agency FB" pitchFamily="34" charset="0"/>
              </a:rPr>
              <a:t>Feasibility Study</a:t>
            </a:r>
          </a:p>
          <a:p>
            <a:pPr marL="342900" lvl="0" indent="-342900"/>
            <a:endParaRPr lang="en-US" sz="2800" b="1" dirty="0" smtClean="0">
              <a:solidFill>
                <a:prstClr val="black"/>
              </a:solidFill>
              <a:latin typeface="Agency FB" pitchFamily="34" charset="0"/>
            </a:endParaRPr>
          </a:p>
          <a:p>
            <a:pPr marL="342900" lvl="0" indent="-342900"/>
            <a:r>
              <a:rPr lang="en-US" b="1" dirty="0" smtClean="0">
                <a:solidFill>
                  <a:prstClr val="black"/>
                </a:solidFill>
                <a:latin typeface="Agency FB" pitchFamily="34" charset="0"/>
              </a:rPr>
              <a:t>More 2D and 3D shapes can be easily incorporated in this program along with the latest equations and information because it’s user-friendly interface. Also with it’s easy to understand codes it can be easily developed further by any programmer to their hearts content. The program comes with the inbuilt software to allow users to easily add new data about scientific stuff, and also new conversion rates.</a:t>
            </a:r>
            <a:endParaRPr lang="en-US" sz="2400" b="1" dirty="0" smtClean="0">
              <a:solidFill>
                <a:prstClr val="black"/>
              </a:solidFill>
              <a:latin typeface="Agency FB" pitchFamily="34" charset="0"/>
            </a:endParaRPr>
          </a:p>
          <a:p>
            <a:pPr marL="342900" lvl="0" indent="-342900"/>
            <a:endParaRPr lang="en-US" sz="2800" b="1" dirty="0" smtClean="0">
              <a:solidFill>
                <a:prstClr val="black"/>
              </a:solidFill>
              <a:latin typeface="Agency FB" pitchFamily="34" charset="0"/>
            </a:endParaRPr>
          </a:p>
          <a:p>
            <a:pPr marL="342900" lvl="0" indent="-342900"/>
            <a:endParaRPr lang="en-US" sz="2400" b="1" dirty="0" smtClean="0">
              <a:solidFill>
                <a:prstClr val="black"/>
              </a:solidFill>
              <a:latin typeface="Agency FB" pitchFamily="34" charset="0"/>
            </a:endParaRPr>
          </a:p>
          <a:p>
            <a:pPr marL="342900" indent="-342900"/>
            <a:endParaRPr lang="en-US" b="1" dirty="0" smtClean="0">
              <a:solidFill>
                <a:schemeClr val="tx1"/>
              </a:solidFill>
              <a:latin typeface="Agency FB" pitchFamily="34" charset="0"/>
            </a:endParaRPr>
          </a:p>
          <a:p>
            <a:pPr marL="342900" indent="-342900"/>
            <a:endParaRPr lang="en-US" b="1" dirty="0" smtClean="0">
              <a:solidFill>
                <a:schemeClr val="tx1"/>
              </a:solidFill>
              <a:latin typeface="Agency FB" pitchFamily="34" charset="0"/>
            </a:endParaRPr>
          </a:p>
          <a:p>
            <a:pPr marL="342900" indent="-342900"/>
            <a:endParaRPr lang="en-US" b="1" dirty="0" smtClean="0">
              <a:solidFill>
                <a:schemeClr val="tx1"/>
              </a:solidFill>
              <a:latin typeface="Agency FB" pitchFamily="34" charset="0"/>
            </a:endParaRPr>
          </a:p>
          <a:p>
            <a:pPr marL="342900" indent="-342900"/>
            <a:endParaRPr lang="en-US" b="1" dirty="0" smtClean="0">
              <a:solidFill>
                <a:schemeClr val="tx1"/>
              </a:solidFill>
              <a:latin typeface="Agency FB" pitchFamily="34" charset="0"/>
            </a:endParaRPr>
          </a:p>
          <a:p>
            <a:pPr marL="342900" indent="-342900"/>
            <a:endParaRPr lang="en-US" b="1" dirty="0" smtClean="0">
              <a:solidFill>
                <a:schemeClr val="tx1"/>
              </a:solidFill>
              <a:latin typeface="Agency FB" pitchFamily="34" charset="0"/>
            </a:endParaRPr>
          </a:p>
        </p:txBody>
      </p:sp>
    </p:spTree>
    <p:extLst>
      <p:ext uri="{BB962C8B-B14F-4D97-AF65-F5344CB8AC3E}">
        <p14:creationId xmlns:p14="http://schemas.microsoft.com/office/powerpoint/2010/main" val="3388035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2400" y="152400"/>
            <a:ext cx="6562595"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400" b="1" dirty="0">
                <a:ln w="25400">
                  <a:noFill/>
                </a:ln>
                <a:solidFill>
                  <a:schemeClr val="tx1">
                    <a:lumMod val="75000"/>
                    <a:lumOff val="25000"/>
                  </a:schemeClr>
                </a:solidFill>
                <a:latin typeface="Agency FB" pitchFamily="34" charset="0"/>
              </a:rPr>
              <a:t>System Design And Development</a:t>
            </a:r>
          </a:p>
        </p:txBody>
      </p:sp>
      <p:sp>
        <p:nvSpPr>
          <p:cNvPr id="16" name="Rectangle 15"/>
          <p:cNvSpPr/>
          <p:nvPr/>
        </p:nvSpPr>
        <p:spPr>
          <a:xfrm>
            <a:off x="0" y="1295400"/>
            <a:ext cx="6858000"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33400" y="1600200"/>
            <a:ext cx="6019800" cy="800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latin typeface="Agency FB" pitchFamily="34" charset="0"/>
              </a:rPr>
              <a:t>System </a:t>
            </a:r>
            <a:r>
              <a:rPr lang="en-US" sz="2800" b="1" dirty="0" smtClean="0">
                <a:solidFill>
                  <a:schemeClr val="tx1"/>
                </a:solidFill>
                <a:latin typeface="Agency FB" pitchFamily="34" charset="0"/>
              </a:rPr>
              <a:t>Environment</a:t>
            </a:r>
          </a:p>
          <a:p>
            <a:endParaRPr lang="en-US" sz="2800" b="1" dirty="0" smtClean="0">
              <a:solidFill>
                <a:schemeClr val="tx1"/>
              </a:solidFill>
              <a:latin typeface="Agency FB" pitchFamily="34" charset="0"/>
            </a:endParaRPr>
          </a:p>
          <a:p>
            <a:pPr lvl="0"/>
            <a:r>
              <a:rPr lang="en-US" b="1" dirty="0" smtClean="0">
                <a:solidFill>
                  <a:prstClr val="black"/>
                </a:solidFill>
                <a:latin typeface="Agency FB" pitchFamily="34" charset="0"/>
              </a:rPr>
              <a:t>Calculator is designed with keeping maximum compatibility in mind and thus works with wide-range of OS. The general list of OS it supports is [Note: There might be more such OS, other than the ones listed here.]</a:t>
            </a:r>
          </a:p>
          <a:p>
            <a:pPr lvl="0"/>
            <a:endParaRPr lang="en-US" b="1" dirty="0" smtClean="0">
              <a:solidFill>
                <a:prstClr val="black"/>
              </a:solidFill>
              <a:latin typeface="Agency FB" pitchFamily="34" charset="0"/>
            </a:endParaRPr>
          </a:p>
          <a:p>
            <a:pPr marL="342900" lvl="0" indent="-342900">
              <a:buFont typeface="+mj-lt"/>
              <a:buAutoNum type="arabicPeriod"/>
            </a:pPr>
            <a:r>
              <a:rPr lang="en-US" b="1" dirty="0" smtClean="0">
                <a:solidFill>
                  <a:prstClr val="black"/>
                </a:solidFill>
                <a:latin typeface="Agency FB" pitchFamily="34" charset="0"/>
              </a:rPr>
              <a:t>Windows XP SP1/SP2/SP3 [32-bit/64-bit] 	- 100%</a:t>
            </a:r>
          </a:p>
          <a:p>
            <a:pPr marL="342900" lvl="0" indent="-342900">
              <a:buFont typeface="+mj-lt"/>
              <a:buAutoNum type="arabicPeriod"/>
            </a:pPr>
            <a:r>
              <a:rPr lang="en-US" b="1" dirty="0" smtClean="0">
                <a:solidFill>
                  <a:prstClr val="black"/>
                </a:solidFill>
                <a:latin typeface="Agency FB" pitchFamily="34" charset="0"/>
              </a:rPr>
              <a:t>Windows Vista SP1/SP2 [32-bit/64-bit]		- 100%</a:t>
            </a:r>
          </a:p>
          <a:p>
            <a:pPr marL="342900" lvl="0" indent="-342900">
              <a:buFont typeface="+mj-lt"/>
              <a:buAutoNum type="arabicPeriod"/>
            </a:pPr>
            <a:r>
              <a:rPr lang="en-US" b="1" dirty="0" smtClean="0">
                <a:solidFill>
                  <a:prstClr val="black"/>
                </a:solidFill>
                <a:latin typeface="Agency FB" pitchFamily="34" charset="0"/>
              </a:rPr>
              <a:t>Windows 7 SP1/SP2 [32-bit/64-bit]		- 100%</a:t>
            </a:r>
          </a:p>
          <a:p>
            <a:pPr marL="342900" lvl="0" indent="-342900">
              <a:buFont typeface="+mj-lt"/>
              <a:buAutoNum type="arabicPeriod"/>
            </a:pPr>
            <a:r>
              <a:rPr lang="en-US" b="1" dirty="0" smtClean="0">
                <a:solidFill>
                  <a:prstClr val="black"/>
                </a:solidFill>
                <a:latin typeface="Agency FB" pitchFamily="34" charset="0"/>
              </a:rPr>
              <a:t>Windows 8 / 8.1 [32-bit/64-bit]		- 80%</a:t>
            </a:r>
          </a:p>
          <a:p>
            <a:pPr marL="342900" lvl="0" indent="-342900">
              <a:buFont typeface="+mj-lt"/>
              <a:buAutoNum type="arabicPeriod"/>
            </a:pPr>
            <a:endParaRPr lang="en-US" b="1" dirty="0" smtClean="0">
              <a:solidFill>
                <a:prstClr val="black"/>
              </a:solidFill>
              <a:latin typeface="Agency FB" pitchFamily="34" charset="0"/>
            </a:endParaRPr>
          </a:p>
          <a:p>
            <a:pPr lvl="0"/>
            <a:r>
              <a:rPr lang="en-US" b="1" dirty="0" smtClean="0">
                <a:solidFill>
                  <a:prstClr val="black"/>
                </a:solidFill>
                <a:latin typeface="Agency FB" pitchFamily="34" charset="0"/>
              </a:rPr>
              <a:t>Warning: On Windows 8/8.1 Dev-</a:t>
            </a:r>
            <a:r>
              <a:rPr lang="en-US" b="1" dirty="0" err="1" smtClean="0">
                <a:solidFill>
                  <a:prstClr val="black"/>
                </a:solidFill>
                <a:latin typeface="Agency FB" pitchFamily="34" charset="0"/>
              </a:rPr>
              <a:t>Cpp</a:t>
            </a:r>
            <a:r>
              <a:rPr lang="en-US" b="1" dirty="0" smtClean="0">
                <a:solidFill>
                  <a:prstClr val="black"/>
                </a:solidFill>
                <a:latin typeface="Agency FB" pitchFamily="34" charset="0"/>
              </a:rPr>
              <a:t> is not fully supported, so the user might not be able to use Calc functionality in Windows 8/8.1.</a:t>
            </a:r>
          </a:p>
          <a:p>
            <a:endParaRPr lang="en-US" sz="2800" b="1" dirty="0" smtClean="0">
              <a:solidFill>
                <a:schemeClr val="tx1"/>
              </a:solidFill>
              <a:latin typeface="Agency FB" pitchFamily="34" charset="0"/>
            </a:endParaRPr>
          </a:p>
          <a:p>
            <a:endParaRPr lang="en-US" sz="2800" b="1" dirty="0" smtClean="0">
              <a:solidFill>
                <a:schemeClr val="tx1"/>
              </a:solidFill>
              <a:latin typeface="Agency FB" pitchFamily="34" charset="0"/>
            </a:endParaRPr>
          </a:p>
          <a:p>
            <a:pPr marL="342900" indent="-342900">
              <a:buFont typeface="+mj-lt"/>
              <a:buAutoNum type="arabicPeriod"/>
            </a:pPr>
            <a:endParaRPr lang="en-US" b="1" dirty="0">
              <a:solidFill>
                <a:schemeClr val="tx1"/>
              </a:solidFill>
              <a:latin typeface="Agency FB" pitchFamily="34" charset="0"/>
            </a:endParaRPr>
          </a:p>
        </p:txBody>
      </p:sp>
    </p:spTree>
    <p:extLst>
      <p:ext uri="{BB962C8B-B14F-4D97-AF65-F5344CB8AC3E}">
        <p14:creationId xmlns:p14="http://schemas.microsoft.com/office/powerpoint/2010/main" val="35106433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1810</Words>
  <Application>Microsoft Office PowerPoint</Application>
  <PresentationFormat>A4 Paper (210x297 mm)</PresentationFormat>
  <Paragraphs>315</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Maximus7</dc:creator>
  <cp:lastModifiedBy>divine</cp:lastModifiedBy>
  <cp:revision>333</cp:revision>
  <dcterms:created xsi:type="dcterms:W3CDTF">2006-08-16T00:00:00Z</dcterms:created>
  <dcterms:modified xsi:type="dcterms:W3CDTF">2014-01-08T07:29:54Z</dcterms:modified>
</cp:coreProperties>
</file>